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78" r:id="rId3"/>
    <p:sldId id="279" r:id="rId4"/>
    <p:sldId id="280" r:id="rId5"/>
    <p:sldId id="258" r:id="rId6"/>
    <p:sldId id="276" r:id="rId7"/>
    <p:sldId id="282" r:id="rId8"/>
    <p:sldId id="287" r:id="rId9"/>
    <p:sldId id="266" r:id="rId10"/>
    <p:sldId id="262" r:id="rId11"/>
    <p:sldId id="281" r:id="rId12"/>
    <p:sldId id="267" r:id="rId13"/>
    <p:sldId id="286" r:id="rId14"/>
    <p:sldId id="285" r:id="rId15"/>
    <p:sldId id="259" r:id="rId16"/>
    <p:sldId id="277" r:id="rId17"/>
    <p:sldId id="272" r:id="rId18"/>
    <p:sldId id="275"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B7D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6590" autoAdjust="0"/>
  </p:normalViewPr>
  <p:slideViewPr>
    <p:cSldViewPr>
      <p:cViewPr>
        <p:scale>
          <a:sx n="60" d="100"/>
          <a:sy n="60" d="100"/>
        </p:scale>
        <p:origin x="-3000" y="-3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13EBA8E-B598-4FD3-BA10-8DF5F1DFAE6C}" type="datetimeFigureOut">
              <a:rPr lang="en-US" smtClean="0"/>
              <a:t>5/7/2021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39A0BF4-61A9-4613-9A45-49FB9540905A}" type="slidenum">
              <a:rPr lang="en-US" smtClean="0"/>
              <a:t>‹#›</a:t>
            </a:fld>
            <a:endParaRPr lang="en-US"/>
          </a:p>
        </p:txBody>
      </p:sp>
    </p:spTree>
    <p:extLst>
      <p:ext uri="{BB962C8B-B14F-4D97-AF65-F5344CB8AC3E}">
        <p14:creationId xmlns:p14="http://schemas.microsoft.com/office/powerpoint/2010/main" val="12272280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of us who live in Missouri deserve the fair opportunity for health, but where a person lives can determine</a:t>
            </a:r>
            <a:r>
              <a:rPr lang="en-US" baseline="0" dirty="0" smtClean="0"/>
              <a:t> how healthy he can be and how long she will live.</a:t>
            </a:r>
          </a:p>
          <a:p>
            <a:r>
              <a:rPr lang="en-US" baseline="0" dirty="0" smtClean="0"/>
              <a:t>Equity means that everyone has a fair and just opportunity to be as healthy as possible.</a:t>
            </a:r>
          </a:p>
          <a:p>
            <a:r>
              <a:rPr lang="en-US" baseline="0" dirty="0" smtClean="0"/>
              <a:t>But for the 115 autonomous public health agencies in Missouri, assuring equitable programs and services can be challenging.</a:t>
            </a:r>
          </a:p>
          <a:p>
            <a:r>
              <a:rPr lang="en-US" baseline="0" dirty="0" smtClean="0"/>
              <a:t>Limited resources create a significant </a:t>
            </a:r>
            <a:r>
              <a:rPr lang="en-US" dirty="0" smtClean="0"/>
              <a:t>gap between what local public health agencies </a:t>
            </a:r>
            <a:r>
              <a:rPr lang="en-US" u="sng" dirty="0" smtClean="0"/>
              <a:t>want</a:t>
            </a:r>
            <a:r>
              <a:rPr lang="en-US" dirty="0" smtClean="0"/>
              <a:t> to provide and what they </a:t>
            </a:r>
            <a:r>
              <a:rPr lang="en-US" u="sng" dirty="0" smtClean="0"/>
              <a:t>are able </a:t>
            </a:r>
            <a:r>
              <a:rPr lang="en-US" dirty="0" smtClean="0"/>
              <a:t>to provide.</a:t>
            </a:r>
          </a:p>
        </p:txBody>
      </p:sp>
      <p:sp>
        <p:nvSpPr>
          <p:cNvPr id="4" name="Slide Number Placeholder 3"/>
          <p:cNvSpPr>
            <a:spLocks noGrp="1"/>
          </p:cNvSpPr>
          <p:nvPr>
            <p:ph type="sldNum" sz="quarter" idx="10"/>
          </p:nvPr>
        </p:nvSpPr>
        <p:spPr/>
        <p:txBody>
          <a:bodyPr/>
          <a:lstStyle/>
          <a:p>
            <a:fld id="{A39A0BF4-61A9-4613-9A45-49FB9540905A}" type="slidenum">
              <a:rPr lang="en-US" smtClean="0"/>
              <a:t>2</a:t>
            </a:fld>
            <a:endParaRPr lang="en-US"/>
          </a:p>
        </p:txBody>
      </p:sp>
    </p:spTree>
    <p:extLst>
      <p:ext uri="{BB962C8B-B14F-4D97-AF65-F5344CB8AC3E}">
        <p14:creationId xmlns:p14="http://schemas.microsoft.com/office/powerpoint/2010/main" val="37710800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Health equity and social determinants of health should be integrated into all public health capabilities and areas of expertise.</a:t>
            </a:r>
          </a:p>
          <a:p>
            <a:pPr lvl="0"/>
            <a:r>
              <a:rPr lang="en-US" sz="1200" kern="1200" dirty="0" smtClean="0">
                <a:solidFill>
                  <a:schemeClr val="tx1"/>
                </a:solidFill>
                <a:effectLst/>
                <a:latin typeface="+mn-lt"/>
                <a:ea typeface="+mn-ea"/>
                <a:cs typeface="+mn-cs"/>
              </a:rPr>
              <a:t>Public health agencies must have the ability to work with their partners to address health inequities and social determinants of health in order to create programs and policies that create an environment that supports optimal health for everyone.</a:t>
            </a:r>
          </a:p>
          <a:p>
            <a:r>
              <a:rPr lang="en-US" sz="1200" kern="1200" dirty="0" smtClean="0">
                <a:solidFill>
                  <a:schemeClr val="tx1"/>
                </a:solidFill>
                <a:effectLst/>
                <a:latin typeface="+mn-lt"/>
                <a:ea typeface="+mn-ea"/>
                <a:cs typeface="+mn-cs"/>
              </a:rPr>
              <a:t>Public health agencies should make health equity a strategic priority, use data to identify health inequities, and apply evidence-based strategies and interventions to assure health equity for everyone.</a:t>
            </a:r>
            <a:endParaRPr lang="en-US" dirty="0"/>
          </a:p>
        </p:txBody>
      </p:sp>
      <p:sp>
        <p:nvSpPr>
          <p:cNvPr id="4" name="Slide Number Placeholder 3"/>
          <p:cNvSpPr>
            <a:spLocks noGrp="1"/>
          </p:cNvSpPr>
          <p:nvPr>
            <p:ph type="sldNum" sz="quarter" idx="10"/>
          </p:nvPr>
        </p:nvSpPr>
        <p:spPr/>
        <p:txBody>
          <a:bodyPr/>
          <a:lstStyle/>
          <a:p>
            <a:fld id="{A39A0BF4-61A9-4613-9A45-49FB9540905A}" type="slidenum">
              <a:rPr lang="en-US" smtClean="0"/>
              <a:t>11</a:t>
            </a:fld>
            <a:endParaRPr lang="en-US"/>
          </a:p>
        </p:txBody>
      </p:sp>
    </p:spTree>
    <p:extLst>
      <p:ext uri="{BB962C8B-B14F-4D97-AF65-F5344CB8AC3E}">
        <p14:creationId xmlns:p14="http://schemas.microsoft.com/office/powerpoint/2010/main" val="22274360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a:t>
            </a:r>
            <a:r>
              <a:rPr lang="en-US" baseline="0" dirty="0" smtClean="0"/>
              <a:t> shows ring around and pop up to highlight CD]</a:t>
            </a:r>
          </a:p>
          <a:p>
            <a:endParaRPr lang="en-US" dirty="0" smtClean="0"/>
          </a:p>
          <a:p>
            <a:r>
              <a:rPr lang="en-US" dirty="0" smtClean="0"/>
              <a:t>The model emphasizes</a:t>
            </a:r>
            <a:r>
              <a:rPr lang="en-US" baseline="0" dirty="0" smtClean="0"/>
              <a:t> the interconnectivity of the cross</a:t>
            </a:r>
            <a:r>
              <a:rPr lang="en-US" sz="1200" kern="1200" dirty="0" smtClean="0">
                <a:solidFill>
                  <a:schemeClr val="tx1"/>
                </a:solidFill>
                <a:effectLst/>
                <a:latin typeface="+mn-lt"/>
                <a:ea typeface="+mn-ea"/>
                <a:cs typeface="+mn-cs"/>
              </a:rPr>
              <a:t>-cutting skills identified by the capabilities and the public</a:t>
            </a:r>
            <a:r>
              <a:rPr lang="en-US" sz="1200" kern="1200" baseline="0" dirty="0" smtClean="0">
                <a:solidFill>
                  <a:schemeClr val="tx1"/>
                </a:solidFill>
                <a:effectLst/>
                <a:latin typeface="+mn-lt"/>
                <a:ea typeface="+mn-ea"/>
                <a:cs typeface="+mn-cs"/>
              </a:rPr>
              <a:t> health areas of expertise.</a:t>
            </a:r>
          </a:p>
          <a:p>
            <a:r>
              <a:rPr lang="en-US" sz="1200" kern="1200" baseline="0" dirty="0" smtClean="0">
                <a:solidFill>
                  <a:schemeClr val="tx1"/>
                </a:solidFill>
                <a:effectLst/>
                <a:latin typeface="+mn-lt"/>
                <a:ea typeface="+mn-ea"/>
                <a:cs typeface="+mn-cs"/>
              </a:rPr>
              <a:t>The 2020 Infrastructure and Capacity Assessment survey revealed that local public health agencies who self-assessed a higher capacity to assure the areas of expertise also self-assessed a higher capacity to assure the capabilities.</a:t>
            </a:r>
          </a:p>
        </p:txBody>
      </p:sp>
      <p:sp>
        <p:nvSpPr>
          <p:cNvPr id="4" name="Slide Number Placeholder 3"/>
          <p:cNvSpPr>
            <a:spLocks noGrp="1"/>
          </p:cNvSpPr>
          <p:nvPr>
            <p:ph type="sldNum" sz="quarter" idx="10"/>
          </p:nvPr>
        </p:nvSpPr>
        <p:spPr/>
        <p:txBody>
          <a:bodyPr/>
          <a:lstStyle/>
          <a:p>
            <a:fld id="{A39A0BF4-61A9-4613-9A45-49FB9540905A}" type="slidenum">
              <a:rPr lang="en-US" smtClean="0"/>
              <a:t>12</a:t>
            </a:fld>
            <a:endParaRPr lang="en-US"/>
          </a:p>
        </p:txBody>
      </p:sp>
    </p:spTree>
    <p:extLst>
      <p:ext uri="{BB962C8B-B14F-4D97-AF65-F5344CB8AC3E}">
        <p14:creationId xmlns:p14="http://schemas.microsoft.com/office/powerpoint/2010/main" val="34994789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Survey analysis showed the</a:t>
            </a:r>
            <a:r>
              <a:rPr lang="en-US" sz="1200" kern="1200" dirty="0" smtClean="0">
                <a:solidFill>
                  <a:schemeClr val="tx1"/>
                </a:solidFill>
                <a:effectLst/>
                <a:latin typeface="+mn-lt"/>
                <a:ea typeface="+mn-ea"/>
                <a:cs typeface="+mn-cs"/>
              </a:rPr>
              <a:t> areas of expertise depend</a:t>
            </a:r>
            <a:r>
              <a:rPr lang="en-US" sz="1200" kern="1200" baseline="0" dirty="0" smtClean="0">
                <a:solidFill>
                  <a:schemeClr val="tx1"/>
                </a:solidFill>
                <a:effectLst/>
                <a:latin typeface="+mn-lt"/>
                <a:ea typeface="+mn-ea"/>
                <a:cs typeface="+mn-cs"/>
              </a:rPr>
              <a:t> on </a:t>
            </a:r>
            <a:r>
              <a:rPr lang="en-US" sz="1200" kern="1200" dirty="0" smtClean="0">
                <a:solidFill>
                  <a:schemeClr val="tx1"/>
                </a:solidFill>
                <a:effectLst/>
                <a:latin typeface="+mn-lt"/>
                <a:ea typeface="+mn-ea"/>
                <a:cs typeface="+mn-cs"/>
              </a:rPr>
              <a:t>capacity in all seven of the capabilities described in the FPHS model.</a:t>
            </a:r>
          </a:p>
          <a:p>
            <a:r>
              <a:rPr lang="en-US" sz="1200" kern="1200" dirty="0" smtClean="0">
                <a:solidFill>
                  <a:schemeClr val="tx1"/>
                </a:solidFill>
                <a:effectLst/>
                <a:latin typeface="+mn-lt"/>
                <a:ea typeface="+mn-ea"/>
                <a:cs typeface="+mn-cs"/>
              </a:rPr>
              <a:t>And while the capacity of areas of expertise is typically dependent on public health professionals that specialize in program areas,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a:t>
            </a:r>
            <a:r>
              <a:rPr lang="en-US" sz="1200" kern="1200" dirty="0" smtClean="0">
                <a:solidFill>
                  <a:schemeClr val="tx1"/>
                </a:solidFill>
                <a:effectLst/>
                <a:latin typeface="+mn-lt"/>
                <a:ea typeface="+mn-ea"/>
                <a:cs typeface="+mn-cs"/>
              </a:rPr>
              <a:t>capacity of the capabilities is highly dependent on a diverse set of administrative skills</a:t>
            </a:r>
            <a:r>
              <a:rPr lang="en-US" sz="1200" kern="1200" baseline="0" dirty="0" smtClean="0">
                <a:solidFill>
                  <a:schemeClr val="tx1"/>
                </a:solidFill>
                <a:effectLst/>
                <a:latin typeface="+mn-lt"/>
                <a:ea typeface="+mn-ea"/>
                <a:cs typeface="+mn-cs"/>
              </a:rPr>
              <a:t> typically held by the local public health agency director.</a:t>
            </a:r>
            <a:endParaRPr lang="en-US" dirty="0" smtClean="0"/>
          </a:p>
          <a:p>
            <a:endParaRPr lang="en-US" dirty="0"/>
          </a:p>
        </p:txBody>
      </p:sp>
      <p:sp>
        <p:nvSpPr>
          <p:cNvPr id="4" name="Slide Number Placeholder 3"/>
          <p:cNvSpPr>
            <a:spLocks noGrp="1"/>
          </p:cNvSpPr>
          <p:nvPr>
            <p:ph type="sldNum" sz="quarter" idx="10"/>
          </p:nvPr>
        </p:nvSpPr>
        <p:spPr/>
        <p:txBody>
          <a:bodyPr/>
          <a:lstStyle/>
          <a:p>
            <a:fld id="{A39A0BF4-61A9-4613-9A45-49FB9540905A}" type="slidenum">
              <a:rPr lang="en-US" smtClean="0"/>
              <a:t>13</a:t>
            </a:fld>
            <a:endParaRPr lang="en-US"/>
          </a:p>
        </p:txBody>
      </p:sp>
    </p:spTree>
    <p:extLst>
      <p:ext uri="{BB962C8B-B14F-4D97-AF65-F5344CB8AC3E}">
        <p14:creationId xmlns:p14="http://schemas.microsoft.com/office/powerpoint/2010/main" val="34994789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Missouri’s local public health agencies are already working</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to assure foundational public health capabilities</a:t>
            </a:r>
            <a:r>
              <a:rPr lang="en-US" sz="1200" kern="1200" baseline="0" dirty="0" smtClean="0">
                <a:solidFill>
                  <a:schemeClr val="tx1"/>
                </a:solidFill>
                <a:effectLst/>
                <a:latin typeface="+mn-lt"/>
                <a:ea typeface="+mn-ea"/>
                <a:cs typeface="+mn-cs"/>
              </a:rPr>
              <a:t> and areas of expertise.</a:t>
            </a:r>
          </a:p>
          <a:p>
            <a:pPr lvl="0"/>
            <a:r>
              <a:rPr lang="en-US" sz="1200" kern="1200" baseline="0" dirty="0" smtClean="0">
                <a:solidFill>
                  <a:schemeClr val="tx1"/>
                </a:solidFill>
                <a:effectLst/>
                <a:latin typeface="+mn-lt"/>
                <a:ea typeface="+mn-ea"/>
                <a:cs typeface="+mn-cs"/>
              </a:rPr>
              <a:t>They share resources, participate in </a:t>
            </a:r>
            <a:r>
              <a:rPr lang="en-US" sz="1200" kern="1200" dirty="0" smtClean="0">
                <a:solidFill>
                  <a:schemeClr val="tx1"/>
                </a:solidFill>
                <a:effectLst/>
                <a:latin typeface="+mn-lt"/>
                <a:ea typeface="+mn-ea"/>
                <a:cs typeface="+mn-cs"/>
              </a:rPr>
              <a:t>collaborative partnerships, and look for innovative solutions they can implement to increase</a:t>
            </a:r>
            <a:r>
              <a:rPr lang="en-US" sz="1200" kern="1200" baseline="0" dirty="0" smtClean="0">
                <a:solidFill>
                  <a:schemeClr val="tx1"/>
                </a:solidFill>
                <a:effectLst/>
                <a:latin typeface="+mn-lt"/>
                <a:ea typeface="+mn-ea"/>
                <a:cs typeface="+mn-cs"/>
              </a:rPr>
              <a:t> public health system capacity.</a:t>
            </a:r>
          </a:p>
          <a:p>
            <a:pPr lvl="0"/>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39A0BF4-61A9-4613-9A45-49FB9540905A}" type="slidenum">
              <a:rPr lang="en-US" smtClean="0"/>
              <a:t>14</a:t>
            </a:fld>
            <a:endParaRPr lang="en-US"/>
          </a:p>
        </p:txBody>
      </p:sp>
    </p:spTree>
    <p:extLst>
      <p:ext uri="{BB962C8B-B14F-4D97-AF65-F5344CB8AC3E}">
        <p14:creationId xmlns:p14="http://schemas.microsoft.com/office/powerpoint/2010/main" val="5678167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Moving forward, the #</a:t>
            </a:r>
            <a:r>
              <a:rPr lang="en-US" dirty="0" err="1" smtClean="0"/>
              <a:t>HealthierMO</a:t>
            </a:r>
            <a:r>
              <a:rPr lang="en-US" dirty="0" smtClean="0"/>
              <a:t> initiative will create</a:t>
            </a:r>
            <a:r>
              <a:rPr lang="en-US" baseline="0" dirty="0" smtClean="0"/>
              <a:t> resources to help Missouri’s public health professionals better understand the FPHS model and begin to utilize it as a framework for system transformation.</a:t>
            </a:r>
          </a:p>
          <a:p>
            <a:r>
              <a:rPr lang="en-US" baseline="0" dirty="0" smtClean="0"/>
              <a:t>#</a:t>
            </a:r>
            <a:r>
              <a:rPr lang="en-US" baseline="0" dirty="0" err="1" smtClean="0"/>
              <a:t>HealthierMO</a:t>
            </a:r>
            <a:r>
              <a:rPr lang="en-US" baseline="0" dirty="0" smtClean="0"/>
              <a:t> also encourages public health professionals to act as ambassadors, using the model during conversations with community members and decision-makers to explain the role of public health and the need for community-wide engagement and collaboration in order to create thriving communities where everyone has the fair opportunity to live their healthiest life.</a:t>
            </a:r>
          </a:p>
          <a:p>
            <a:endParaRPr lang="en-US" dirty="0"/>
          </a:p>
        </p:txBody>
      </p:sp>
      <p:sp>
        <p:nvSpPr>
          <p:cNvPr id="4" name="Slide Number Placeholder 3"/>
          <p:cNvSpPr>
            <a:spLocks noGrp="1"/>
          </p:cNvSpPr>
          <p:nvPr>
            <p:ph type="sldNum" sz="quarter" idx="10"/>
          </p:nvPr>
        </p:nvSpPr>
        <p:spPr/>
        <p:txBody>
          <a:bodyPr/>
          <a:lstStyle/>
          <a:p>
            <a:fld id="{A39A0BF4-61A9-4613-9A45-49FB9540905A}" type="slidenum">
              <a:rPr lang="en-US" smtClean="0"/>
              <a:t>15</a:t>
            </a:fld>
            <a:endParaRPr lang="en-US"/>
          </a:p>
        </p:txBody>
      </p:sp>
    </p:spTree>
    <p:extLst>
      <p:ext uri="{BB962C8B-B14F-4D97-AF65-F5344CB8AC3E}">
        <p14:creationId xmlns:p14="http://schemas.microsoft.com/office/powerpoint/2010/main" val="8142576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learn more</a:t>
            </a:r>
            <a:r>
              <a:rPr lang="en-US" baseline="0" dirty="0" smtClean="0"/>
              <a:t> about the #</a:t>
            </a:r>
            <a:r>
              <a:rPr lang="en-US" baseline="0" dirty="0" err="1" smtClean="0"/>
              <a:t>HealthierMO</a:t>
            </a:r>
            <a:r>
              <a:rPr lang="en-US" baseline="0" dirty="0" smtClean="0"/>
              <a:t> initiative and Missouri’s Foundational Public Health services model, visit HealthierMO.org.</a:t>
            </a:r>
          </a:p>
          <a:p>
            <a:r>
              <a:rPr lang="en-US" baseline="0" dirty="0" smtClean="0"/>
              <a:t>You can also subscribe to our monthly e-updates and visit our YouTube channel to stay informed.</a:t>
            </a:r>
          </a:p>
          <a:p>
            <a:r>
              <a:rPr lang="en-US" baseline="0" dirty="0" smtClean="0"/>
              <a:t>We hope you’ll choose to actively participate in the grassroots initiative. Amplify our content on your social media channels, and choose a role that fits your skill, interest, and availability. </a:t>
            </a:r>
          </a:p>
          <a:p>
            <a:r>
              <a:rPr lang="en-US" baseline="0" dirty="0" smtClean="0"/>
              <a:t>You’ll find details on our website at HealthierMO.org.</a:t>
            </a:r>
          </a:p>
        </p:txBody>
      </p:sp>
      <p:sp>
        <p:nvSpPr>
          <p:cNvPr id="4" name="Slide Number Placeholder 3"/>
          <p:cNvSpPr>
            <a:spLocks noGrp="1"/>
          </p:cNvSpPr>
          <p:nvPr>
            <p:ph type="sldNum" sz="quarter" idx="10"/>
          </p:nvPr>
        </p:nvSpPr>
        <p:spPr/>
        <p:txBody>
          <a:bodyPr/>
          <a:lstStyle/>
          <a:p>
            <a:fld id="{A39A0BF4-61A9-4613-9A45-49FB9540905A}" type="slidenum">
              <a:rPr lang="en-US" smtClean="0"/>
              <a:t>16</a:t>
            </a:fld>
            <a:endParaRPr lang="en-US"/>
          </a:p>
        </p:txBody>
      </p:sp>
    </p:spTree>
    <p:extLst>
      <p:ext uri="{BB962C8B-B14F-4D97-AF65-F5344CB8AC3E}">
        <p14:creationId xmlns:p14="http://schemas.microsoft.com/office/powerpoint/2010/main" val="2651969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also reach out</a:t>
            </a:r>
            <a:r>
              <a:rPr lang="en-US" baseline="0" dirty="0" smtClean="0"/>
              <a:t> directly to the #</a:t>
            </a:r>
            <a:r>
              <a:rPr lang="en-US" baseline="0" dirty="0" err="1" smtClean="0"/>
              <a:t>HealthierMO</a:t>
            </a:r>
            <a:r>
              <a:rPr lang="en-US" baseline="0" dirty="0" smtClean="0"/>
              <a:t> staff by email to share your questions and provide input. </a:t>
            </a:r>
          </a:p>
          <a:p>
            <a:r>
              <a:rPr lang="en-US" baseline="0" dirty="0" smtClean="0"/>
              <a:t>Your expertise is valuable in the grassroots initiative to transform Missouri’s public health system.</a:t>
            </a:r>
          </a:p>
          <a:p>
            <a:r>
              <a:rPr lang="en-US" baseline="0" dirty="0" smtClean="0"/>
              <a:t>Together we can build healthier communities and a healthier Missouri!</a:t>
            </a:r>
            <a:endParaRPr lang="en-US" dirty="0"/>
          </a:p>
        </p:txBody>
      </p:sp>
      <p:sp>
        <p:nvSpPr>
          <p:cNvPr id="4" name="Slide Number Placeholder 3"/>
          <p:cNvSpPr>
            <a:spLocks noGrp="1"/>
          </p:cNvSpPr>
          <p:nvPr>
            <p:ph type="sldNum" sz="quarter" idx="10"/>
          </p:nvPr>
        </p:nvSpPr>
        <p:spPr/>
        <p:txBody>
          <a:bodyPr/>
          <a:lstStyle/>
          <a:p>
            <a:fld id="{A39A0BF4-61A9-4613-9A45-49FB9540905A}" type="slidenum">
              <a:rPr lang="en-US" smtClean="0"/>
              <a:t>17</a:t>
            </a:fld>
            <a:endParaRPr lang="en-US"/>
          </a:p>
        </p:txBody>
      </p:sp>
    </p:spTree>
    <p:extLst>
      <p:ext uri="{BB962C8B-B14F-4D97-AF65-F5344CB8AC3E}">
        <p14:creationId xmlns:p14="http://schemas.microsoft.com/office/powerpoint/2010/main" val="38055346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[play video end</a:t>
            </a:r>
            <a:r>
              <a:rPr lang="en-US" baseline="0" dirty="0" smtClean="0"/>
              <a:t> animation]</a:t>
            </a:r>
          </a:p>
        </p:txBody>
      </p:sp>
      <p:sp>
        <p:nvSpPr>
          <p:cNvPr id="4" name="Slide Number Placeholder 3"/>
          <p:cNvSpPr>
            <a:spLocks noGrp="1"/>
          </p:cNvSpPr>
          <p:nvPr>
            <p:ph type="sldNum" sz="quarter" idx="10"/>
          </p:nvPr>
        </p:nvSpPr>
        <p:spPr/>
        <p:txBody>
          <a:bodyPr/>
          <a:lstStyle/>
          <a:p>
            <a:fld id="{A39A0BF4-61A9-4613-9A45-49FB9540905A}" type="slidenum">
              <a:rPr lang="en-US" smtClean="0"/>
              <a:t>18</a:t>
            </a:fld>
            <a:endParaRPr lang="en-US"/>
          </a:p>
        </p:txBody>
      </p:sp>
    </p:spTree>
    <p:extLst>
      <p:ext uri="{BB962C8B-B14F-4D97-AF65-F5344CB8AC3E}">
        <p14:creationId xmlns:p14="http://schemas.microsoft.com/office/powerpoint/2010/main" val="2475231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Difference</a:t>
            </a:r>
            <a:r>
              <a:rPr lang="en-US" baseline="0" dirty="0" smtClean="0"/>
              <a:t>s in funding and revenue</a:t>
            </a:r>
            <a:endParaRPr lang="en-US" dirty="0" smtClean="0"/>
          </a:p>
          <a:p>
            <a:endParaRPr lang="en-US" dirty="0" smtClean="0"/>
          </a:p>
          <a:p>
            <a:r>
              <a:rPr lang="en-US" dirty="0" smtClean="0"/>
              <a:t>Pockets of funding may improve opportunities for some Missourians, but don’t benefit everyone equally. </a:t>
            </a:r>
          </a:p>
          <a:p>
            <a:r>
              <a:rPr lang="en-US" dirty="0" smtClean="0"/>
              <a:t>Missouri needs a stronger, more equitable public health system, guided by local public health agencies (LPHAs) committed to assuring that critical public health services are in place to protect the health of every Missourian. </a:t>
            </a:r>
          </a:p>
          <a:p>
            <a:endParaRPr lang="en-US" dirty="0" smtClean="0"/>
          </a:p>
        </p:txBody>
      </p:sp>
      <p:sp>
        <p:nvSpPr>
          <p:cNvPr id="4" name="Slide Number Placeholder 3"/>
          <p:cNvSpPr>
            <a:spLocks noGrp="1"/>
          </p:cNvSpPr>
          <p:nvPr>
            <p:ph type="sldNum" sz="quarter" idx="10"/>
          </p:nvPr>
        </p:nvSpPr>
        <p:spPr/>
        <p:txBody>
          <a:bodyPr/>
          <a:lstStyle/>
          <a:p>
            <a:fld id="{A39A0BF4-61A9-4613-9A45-49FB9540905A}" type="slidenum">
              <a:rPr lang="en-US" smtClean="0"/>
              <a:t>3</a:t>
            </a:fld>
            <a:endParaRPr lang="en-US"/>
          </a:p>
        </p:txBody>
      </p:sp>
    </p:spTree>
    <p:extLst>
      <p:ext uri="{BB962C8B-B14F-4D97-AF65-F5344CB8AC3E}">
        <p14:creationId xmlns:p14="http://schemas.microsoft.com/office/powerpoint/2010/main" val="71990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[replace with video clip of light traveling]</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a:t>
            </a:r>
            <a:r>
              <a:rPr lang="en-US" baseline="0" dirty="0" smtClean="0"/>
              <a:t> 2019, </a:t>
            </a:r>
            <a:r>
              <a:rPr lang="en-US" dirty="0" smtClean="0"/>
              <a:t>stakeholders from state</a:t>
            </a:r>
            <a:r>
              <a:rPr lang="en-US" baseline="0" dirty="0" smtClean="0"/>
              <a:t> and local public health and universities in Missouri worked together to define a fundamental set of </a:t>
            </a:r>
            <a:r>
              <a:rPr lang="en-US" dirty="0" smtClean="0"/>
              <a:t>public health services and capabilities that must be assured in every community.</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a:t>
            </a:r>
            <a:r>
              <a:rPr lang="en-US" baseline="0" dirty="0" smtClean="0"/>
              <a:t> result was a </a:t>
            </a:r>
            <a:r>
              <a:rPr lang="en-US" sz="1200" kern="1200" dirty="0" smtClean="0">
                <a:solidFill>
                  <a:schemeClr val="tx1"/>
                </a:solidFill>
                <a:effectLst/>
                <a:latin typeface="+mn-lt"/>
                <a:ea typeface="+mn-ea"/>
                <a:cs typeface="+mn-cs"/>
              </a:rPr>
              <a:t>simplified operational framework called the </a:t>
            </a:r>
            <a:r>
              <a:rPr lang="en-US" dirty="0" smtClean="0"/>
              <a:t>Foundational Public Health Services Model.</a:t>
            </a:r>
            <a:r>
              <a:rPr lang="en-US" baseline="0" dirty="0" smtClean="0"/>
              <a:t> </a:t>
            </a:r>
          </a:p>
        </p:txBody>
      </p:sp>
      <p:sp>
        <p:nvSpPr>
          <p:cNvPr id="4" name="Slide Number Placeholder 3"/>
          <p:cNvSpPr>
            <a:spLocks noGrp="1"/>
          </p:cNvSpPr>
          <p:nvPr>
            <p:ph type="sldNum" sz="quarter" idx="10"/>
          </p:nvPr>
        </p:nvSpPr>
        <p:spPr/>
        <p:txBody>
          <a:bodyPr/>
          <a:lstStyle/>
          <a:p>
            <a:fld id="{A39A0BF4-61A9-4613-9A45-49FB9540905A}" type="slidenum">
              <a:rPr lang="en-US" smtClean="0"/>
              <a:t>4</a:t>
            </a:fld>
            <a:endParaRPr lang="en-US"/>
          </a:p>
        </p:txBody>
      </p:sp>
    </p:spTree>
    <p:extLst>
      <p:ext uri="{BB962C8B-B14F-4D97-AF65-F5344CB8AC3E}">
        <p14:creationId xmlns:p14="http://schemas.microsoft.com/office/powerpoint/2010/main" val="2963979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FPHS model describes the </a:t>
            </a:r>
            <a:r>
              <a:rPr lang="en-US" dirty="0" smtClean="0"/>
              <a:t>unique responsibilities of governmental public health to assure a minimum set of public health capabilities and areas of expertise</a:t>
            </a:r>
            <a:r>
              <a:rPr lang="en-US" baseline="0" dirty="0" smtClean="0"/>
              <a:t> that must be available in every community in order for Missouri’s public health system to function.</a:t>
            </a:r>
            <a:endParaRPr lang="en-US" dirty="0" smtClean="0"/>
          </a:p>
        </p:txBody>
      </p:sp>
      <p:sp>
        <p:nvSpPr>
          <p:cNvPr id="4" name="Slide Number Placeholder 3"/>
          <p:cNvSpPr>
            <a:spLocks noGrp="1"/>
          </p:cNvSpPr>
          <p:nvPr>
            <p:ph type="sldNum" sz="quarter" idx="10"/>
          </p:nvPr>
        </p:nvSpPr>
        <p:spPr/>
        <p:txBody>
          <a:bodyPr/>
          <a:lstStyle/>
          <a:p>
            <a:fld id="{A39A0BF4-61A9-4613-9A45-49FB9540905A}" type="slidenum">
              <a:rPr lang="en-US" smtClean="0"/>
              <a:t>5</a:t>
            </a:fld>
            <a:endParaRPr lang="en-US"/>
          </a:p>
        </p:txBody>
      </p:sp>
    </p:spTree>
    <p:extLst>
      <p:ext uri="{BB962C8B-B14F-4D97-AF65-F5344CB8AC3E}">
        <p14:creationId xmlns:p14="http://schemas.microsoft.com/office/powerpoint/2010/main" val="1828487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It builds on the 10 Essential Services and Core Public Health Functions and provides public health agencies a tool to explain the vital role of governmental public health in a thriving community, identify capacity gaps, determine the cost for assuring foundational public health capabilities and areas, and justify funding requests. </a:t>
            </a:r>
          </a:p>
          <a:p>
            <a:endParaRPr lang="en-US" dirty="0"/>
          </a:p>
        </p:txBody>
      </p:sp>
      <p:sp>
        <p:nvSpPr>
          <p:cNvPr id="4" name="Slide Number Placeholder 3"/>
          <p:cNvSpPr>
            <a:spLocks noGrp="1"/>
          </p:cNvSpPr>
          <p:nvPr>
            <p:ph type="sldNum" sz="quarter" idx="10"/>
          </p:nvPr>
        </p:nvSpPr>
        <p:spPr/>
        <p:txBody>
          <a:bodyPr/>
          <a:lstStyle/>
          <a:p>
            <a:fld id="{A39A0BF4-61A9-4613-9A45-49FB9540905A}" type="slidenum">
              <a:rPr lang="en-US" smtClean="0"/>
              <a:t>6</a:t>
            </a:fld>
            <a:endParaRPr lang="en-US"/>
          </a:p>
        </p:txBody>
      </p:sp>
    </p:spTree>
    <p:extLst>
      <p:ext uri="{BB962C8B-B14F-4D97-AF65-F5344CB8AC3E}">
        <p14:creationId xmlns:p14="http://schemas.microsoft.com/office/powerpoint/2010/main" val="9171602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Missouri’s model identifies seven cross-cutting skills defined as foundational public health </a:t>
            </a:r>
            <a:r>
              <a:rPr lang="en-US" sz="1200" u="sng" kern="1200" dirty="0" smtClean="0">
                <a:solidFill>
                  <a:schemeClr val="tx1"/>
                </a:solidFill>
                <a:effectLst/>
                <a:latin typeface="+mn-lt"/>
                <a:ea typeface="+mn-ea"/>
                <a:cs typeface="+mn-cs"/>
              </a:rPr>
              <a:t>capabilities</a:t>
            </a:r>
            <a:r>
              <a:rPr lang="en-US" sz="1200" kern="1200" dirty="0" smtClean="0">
                <a:solidFill>
                  <a:schemeClr val="tx1"/>
                </a:solidFill>
                <a:effectLst/>
                <a:latin typeface="+mn-lt"/>
                <a:ea typeface="+mn-ea"/>
                <a:cs typeface="+mn-cs"/>
              </a:rPr>
              <a:t>.</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Policy Development and Support</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Communications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Community Partnership and Development</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Organizational Administrative Competencies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Accountability and Performance Management</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Assessment and Surveillance, and</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Emergency Preparedness and Response.</a:t>
            </a:r>
          </a:p>
          <a:p>
            <a:endParaRPr lang="en-US" dirty="0"/>
          </a:p>
        </p:txBody>
      </p:sp>
      <p:sp>
        <p:nvSpPr>
          <p:cNvPr id="4" name="Slide Number Placeholder 3"/>
          <p:cNvSpPr>
            <a:spLocks noGrp="1"/>
          </p:cNvSpPr>
          <p:nvPr>
            <p:ph type="sldNum" sz="quarter" idx="10"/>
          </p:nvPr>
        </p:nvSpPr>
        <p:spPr/>
        <p:txBody>
          <a:bodyPr/>
          <a:lstStyle/>
          <a:p>
            <a:fld id="{A39A0BF4-61A9-4613-9A45-49FB9540905A}" type="slidenum">
              <a:rPr lang="en-US" smtClean="0"/>
              <a:t>7</a:t>
            </a:fld>
            <a:endParaRPr lang="en-US"/>
          </a:p>
        </p:txBody>
      </p:sp>
    </p:spTree>
    <p:extLst>
      <p:ext uri="{BB962C8B-B14F-4D97-AF65-F5344CB8AC3E}">
        <p14:creationId xmlns:p14="http://schemas.microsoft.com/office/powerpoint/2010/main" val="3222208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It also defines six interconnected areas of public health expertise: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Communicable Disease Control</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Chronic Disease Prevention</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Linkage to Medical, Behavioral, and Community Resources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Injury Prevention</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Maternal, Child, and Family Health,</a:t>
            </a:r>
            <a:r>
              <a:rPr lang="en-US" sz="1200" kern="1200" baseline="0" dirty="0" smtClean="0">
                <a:solidFill>
                  <a:schemeClr val="tx1"/>
                </a:solidFill>
                <a:effectLst/>
                <a:latin typeface="+mn-lt"/>
                <a:ea typeface="+mn-ea"/>
                <a:cs typeface="+mn-cs"/>
              </a:rPr>
              <a:t> and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Environmental Public Health.</a:t>
            </a:r>
          </a:p>
          <a:p>
            <a:endParaRPr lang="en-US" dirty="0"/>
          </a:p>
        </p:txBody>
      </p:sp>
      <p:sp>
        <p:nvSpPr>
          <p:cNvPr id="4" name="Slide Number Placeholder 3"/>
          <p:cNvSpPr>
            <a:spLocks noGrp="1"/>
          </p:cNvSpPr>
          <p:nvPr>
            <p:ph type="sldNum" sz="quarter" idx="10"/>
          </p:nvPr>
        </p:nvSpPr>
        <p:spPr/>
        <p:txBody>
          <a:bodyPr/>
          <a:lstStyle/>
          <a:p>
            <a:fld id="{A39A0BF4-61A9-4613-9A45-49FB9540905A}" type="slidenum">
              <a:rPr lang="en-US" smtClean="0"/>
              <a:t>8</a:t>
            </a:fld>
            <a:endParaRPr lang="en-US"/>
          </a:p>
        </p:txBody>
      </p:sp>
    </p:spTree>
    <p:extLst>
      <p:ext uri="{BB962C8B-B14F-4D97-AF65-F5344CB8AC3E}">
        <p14:creationId xmlns:p14="http://schemas.microsoft.com/office/powerpoint/2010/main" val="3222208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Missouri’s model was based on the national model</a:t>
            </a:r>
            <a:r>
              <a:rPr lang="en-US" baseline="0" dirty="0" smtClean="0"/>
              <a:t> first developed by public health professionals from around the nation, and was informed by models from other states engaged in public health system transformation efforts.</a:t>
            </a:r>
            <a:endParaRPr lang="en-US" dirty="0"/>
          </a:p>
        </p:txBody>
      </p:sp>
      <p:sp>
        <p:nvSpPr>
          <p:cNvPr id="4" name="Slide Number Placeholder 3"/>
          <p:cNvSpPr>
            <a:spLocks noGrp="1"/>
          </p:cNvSpPr>
          <p:nvPr>
            <p:ph type="sldNum" sz="quarter" idx="10"/>
          </p:nvPr>
        </p:nvSpPr>
        <p:spPr/>
        <p:txBody>
          <a:bodyPr/>
          <a:lstStyle/>
          <a:p>
            <a:fld id="{A39A0BF4-61A9-4613-9A45-49FB9540905A}" type="slidenum">
              <a:rPr lang="en-US" smtClean="0"/>
              <a:t>9</a:t>
            </a:fld>
            <a:endParaRPr lang="en-US"/>
          </a:p>
        </p:txBody>
      </p:sp>
    </p:spTree>
    <p:extLst>
      <p:ext uri="{BB962C8B-B14F-4D97-AF65-F5344CB8AC3E}">
        <p14:creationId xmlns:p14="http://schemas.microsoft.com/office/powerpoint/2010/main" val="17447005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Missouri’s model differs from the national model in four ways:</a:t>
            </a:r>
          </a:p>
          <a:p>
            <a:pPr marL="171450" indent="-171450">
              <a:buFont typeface="Arial" panose="020B0604020202020204" pitchFamily="34" charset="0"/>
              <a:buChar char="•"/>
            </a:pPr>
            <a:r>
              <a:rPr lang="en-US" dirty="0" smtClean="0"/>
              <a:t>It separates injury prevention</a:t>
            </a:r>
            <a:r>
              <a:rPr lang="en-US" baseline="0" dirty="0" smtClean="0"/>
              <a:t> and chronic disease prevention as two distinct areas of expertise.</a:t>
            </a:r>
          </a:p>
          <a:p>
            <a:pPr marL="171450" indent="-171450">
              <a:buFont typeface="Arial" panose="020B0604020202020204" pitchFamily="34" charset="0"/>
              <a:buChar char="•"/>
            </a:pPr>
            <a:r>
              <a:rPr lang="en-US" baseline="0" dirty="0" smtClean="0"/>
              <a:t>It adds linkage to behavioral care and community resources under linkage to care.</a:t>
            </a:r>
          </a:p>
          <a:p>
            <a:pPr marL="171450" indent="-171450">
              <a:buFont typeface="Arial" panose="020B0604020202020204" pitchFamily="34" charset="0"/>
              <a:buChar char="•"/>
            </a:pPr>
            <a:r>
              <a:rPr lang="en-US" baseline="0" dirty="0" smtClean="0"/>
              <a:t>It recognizes local responsive programs and services as vital to individual communities.</a:t>
            </a:r>
          </a:p>
          <a:p>
            <a:pPr marL="171450" indent="-171450">
              <a:buFont typeface="Arial" panose="020B0604020202020204" pitchFamily="34" charset="0"/>
              <a:buChar char="•"/>
            </a:pPr>
            <a:r>
              <a:rPr lang="en-US" baseline="0" dirty="0" smtClean="0"/>
              <a:t>And it calls out health equity and social determinants of health as a lens through which all public health work should be assured.</a:t>
            </a:r>
            <a:endParaRPr lang="en-US" dirty="0"/>
          </a:p>
        </p:txBody>
      </p:sp>
      <p:sp>
        <p:nvSpPr>
          <p:cNvPr id="4" name="Slide Number Placeholder 3"/>
          <p:cNvSpPr>
            <a:spLocks noGrp="1"/>
          </p:cNvSpPr>
          <p:nvPr>
            <p:ph type="sldNum" sz="quarter" idx="10"/>
          </p:nvPr>
        </p:nvSpPr>
        <p:spPr/>
        <p:txBody>
          <a:bodyPr/>
          <a:lstStyle/>
          <a:p>
            <a:fld id="{A39A0BF4-61A9-4613-9A45-49FB9540905A}" type="slidenum">
              <a:rPr lang="en-US" smtClean="0"/>
              <a:t>10</a:t>
            </a:fld>
            <a:endParaRPr lang="en-US"/>
          </a:p>
        </p:txBody>
      </p:sp>
    </p:spTree>
    <p:extLst>
      <p:ext uri="{BB962C8B-B14F-4D97-AF65-F5344CB8AC3E}">
        <p14:creationId xmlns:p14="http://schemas.microsoft.com/office/powerpoint/2010/main" val="27225996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28B3ED7-9D79-439B-A3AE-53612E0CDC37}" type="datetimeFigureOut">
              <a:rPr lang="en-US" smtClean="0"/>
              <a:t>5/7/2021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8E5D48-8C79-4AA6-89EF-61F50D5D9B81}" type="slidenum">
              <a:rPr lang="en-US" smtClean="0"/>
              <a:t>‹#›</a:t>
            </a:fld>
            <a:endParaRPr lang="en-US"/>
          </a:p>
        </p:txBody>
      </p:sp>
    </p:spTree>
    <p:extLst>
      <p:ext uri="{BB962C8B-B14F-4D97-AF65-F5344CB8AC3E}">
        <p14:creationId xmlns:p14="http://schemas.microsoft.com/office/powerpoint/2010/main" val="558876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8B3ED7-9D79-439B-A3AE-53612E0CDC37}" type="datetimeFigureOut">
              <a:rPr lang="en-US" smtClean="0"/>
              <a:t>5/7/2021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8E5D48-8C79-4AA6-89EF-61F50D5D9B81}" type="slidenum">
              <a:rPr lang="en-US" smtClean="0"/>
              <a:t>‹#›</a:t>
            </a:fld>
            <a:endParaRPr lang="en-US"/>
          </a:p>
        </p:txBody>
      </p:sp>
    </p:spTree>
    <p:extLst>
      <p:ext uri="{BB962C8B-B14F-4D97-AF65-F5344CB8AC3E}">
        <p14:creationId xmlns:p14="http://schemas.microsoft.com/office/powerpoint/2010/main" val="1677170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8B3ED7-9D79-439B-A3AE-53612E0CDC37}" type="datetimeFigureOut">
              <a:rPr lang="en-US" smtClean="0"/>
              <a:t>5/7/2021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8E5D48-8C79-4AA6-89EF-61F50D5D9B81}" type="slidenum">
              <a:rPr lang="en-US" smtClean="0"/>
              <a:t>‹#›</a:t>
            </a:fld>
            <a:endParaRPr lang="en-US"/>
          </a:p>
        </p:txBody>
      </p:sp>
    </p:spTree>
    <p:extLst>
      <p:ext uri="{BB962C8B-B14F-4D97-AF65-F5344CB8AC3E}">
        <p14:creationId xmlns:p14="http://schemas.microsoft.com/office/powerpoint/2010/main" val="4004745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8B3ED7-9D79-439B-A3AE-53612E0CDC37}" type="datetimeFigureOut">
              <a:rPr lang="en-US" smtClean="0"/>
              <a:t>5/7/2021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8E5D48-8C79-4AA6-89EF-61F50D5D9B81}" type="slidenum">
              <a:rPr lang="en-US" smtClean="0"/>
              <a:t>‹#›</a:t>
            </a:fld>
            <a:endParaRPr lang="en-US"/>
          </a:p>
        </p:txBody>
      </p:sp>
    </p:spTree>
    <p:extLst>
      <p:ext uri="{BB962C8B-B14F-4D97-AF65-F5344CB8AC3E}">
        <p14:creationId xmlns:p14="http://schemas.microsoft.com/office/powerpoint/2010/main" val="4067038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28B3ED7-9D79-439B-A3AE-53612E0CDC37}" type="datetimeFigureOut">
              <a:rPr lang="en-US" smtClean="0"/>
              <a:t>5/7/2021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8E5D48-8C79-4AA6-89EF-61F50D5D9B81}" type="slidenum">
              <a:rPr lang="en-US" smtClean="0"/>
              <a:t>‹#›</a:t>
            </a:fld>
            <a:endParaRPr lang="en-US"/>
          </a:p>
        </p:txBody>
      </p:sp>
    </p:spTree>
    <p:extLst>
      <p:ext uri="{BB962C8B-B14F-4D97-AF65-F5344CB8AC3E}">
        <p14:creationId xmlns:p14="http://schemas.microsoft.com/office/powerpoint/2010/main" val="1387556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28B3ED7-9D79-439B-A3AE-53612E0CDC37}" type="datetimeFigureOut">
              <a:rPr lang="en-US" smtClean="0"/>
              <a:t>5/7/2021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8E5D48-8C79-4AA6-89EF-61F50D5D9B81}" type="slidenum">
              <a:rPr lang="en-US" smtClean="0"/>
              <a:t>‹#›</a:t>
            </a:fld>
            <a:endParaRPr lang="en-US"/>
          </a:p>
        </p:txBody>
      </p:sp>
    </p:spTree>
    <p:extLst>
      <p:ext uri="{BB962C8B-B14F-4D97-AF65-F5344CB8AC3E}">
        <p14:creationId xmlns:p14="http://schemas.microsoft.com/office/powerpoint/2010/main" val="41481217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28B3ED7-9D79-439B-A3AE-53612E0CDC37}" type="datetimeFigureOut">
              <a:rPr lang="en-US" smtClean="0"/>
              <a:t>5/7/2021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8E5D48-8C79-4AA6-89EF-61F50D5D9B81}" type="slidenum">
              <a:rPr lang="en-US" smtClean="0"/>
              <a:t>‹#›</a:t>
            </a:fld>
            <a:endParaRPr lang="en-US"/>
          </a:p>
        </p:txBody>
      </p:sp>
    </p:spTree>
    <p:extLst>
      <p:ext uri="{BB962C8B-B14F-4D97-AF65-F5344CB8AC3E}">
        <p14:creationId xmlns:p14="http://schemas.microsoft.com/office/powerpoint/2010/main" val="3080627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28B3ED7-9D79-439B-A3AE-53612E0CDC37}" type="datetimeFigureOut">
              <a:rPr lang="en-US" smtClean="0"/>
              <a:t>5/7/2021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8E5D48-8C79-4AA6-89EF-61F50D5D9B81}" type="slidenum">
              <a:rPr lang="en-US" smtClean="0"/>
              <a:t>‹#›</a:t>
            </a:fld>
            <a:endParaRPr lang="en-US"/>
          </a:p>
        </p:txBody>
      </p:sp>
    </p:spTree>
    <p:extLst>
      <p:ext uri="{BB962C8B-B14F-4D97-AF65-F5344CB8AC3E}">
        <p14:creationId xmlns:p14="http://schemas.microsoft.com/office/powerpoint/2010/main" val="1009190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8B3ED7-9D79-439B-A3AE-53612E0CDC37}" type="datetimeFigureOut">
              <a:rPr lang="en-US" smtClean="0"/>
              <a:t>5/7/2021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8E5D48-8C79-4AA6-89EF-61F50D5D9B81}" type="slidenum">
              <a:rPr lang="en-US" smtClean="0"/>
              <a:t>‹#›</a:t>
            </a:fld>
            <a:endParaRPr lang="en-US"/>
          </a:p>
        </p:txBody>
      </p:sp>
    </p:spTree>
    <p:extLst>
      <p:ext uri="{BB962C8B-B14F-4D97-AF65-F5344CB8AC3E}">
        <p14:creationId xmlns:p14="http://schemas.microsoft.com/office/powerpoint/2010/main" val="1043080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8B3ED7-9D79-439B-A3AE-53612E0CDC37}" type="datetimeFigureOut">
              <a:rPr lang="en-US" smtClean="0"/>
              <a:t>5/7/2021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8E5D48-8C79-4AA6-89EF-61F50D5D9B81}" type="slidenum">
              <a:rPr lang="en-US" smtClean="0"/>
              <a:t>‹#›</a:t>
            </a:fld>
            <a:endParaRPr lang="en-US"/>
          </a:p>
        </p:txBody>
      </p:sp>
    </p:spTree>
    <p:extLst>
      <p:ext uri="{BB962C8B-B14F-4D97-AF65-F5344CB8AC3E}">
        <p14:creationId xmlns:p14="http://schemas.microsoft.com/office/powerpoint/2010/main" val="1297218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8B3ED7-9D79-439B-A3AE-53612E0CDC37}" type="datetimeFigureOut">
              <a:rPr lang="en-US" smtClean="0"/>
              <a:t>5/7/2021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8E5D48-8C79-4AA6-89EF-61F50D5D9B81}" type="slidenum">
              <a:rPr lang="en-US" smtClean="0"/>
              <a:t>‹#›</a:t>
            </a:fld>
            <a:endParaRPr lang="en-US"/>
          </a:p>
        </p:txBody>
      </p:sp>
    </p:spTree>
    <p:extLst>
      <p:ext uri="{BB962C8B-B14F-4D97-AF65-F5344CB8AC3E}">
        <p14:creationId xmlns:p14="http://schemas.microsoft.com/office/powerpoint/2010/main" val="197824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8B3ED7-9D79-439B-A3AE-53612E0CDC37}" type="datetimeFigureOut">
              <a:rPr lang="en-US" smtClean="0"/>
              <a:t>5/7/2021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8E5D48-8C79-4AA6-89EF-61F50D5D9B81}" type="slidenum">
              <a:rPr lang="en-US" smtClean="0"/>
              <a:t>‹#›</a:t>
            </a:fld>
            <a:endParaRPr lang="en-US"/>
          </a:p>
        </p:txBody>
      </p:sp>
    </p:spTree>
    <p:extLst>
      <p:ext uri="{BB962C8B-B14F-4D97-AF65-F5344CB8AC3E}">
        <p14:creationId xmlns:p14="http://schemas.microsoft.com/office/powerpoint/2010/main" val="16037282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g"/><Relationship Id="rId7"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7.jpg"/><Relationship Id="rId5" Type="http://schemas.openxmlformats.org/officeDocument/2006/relationships/image" Target="../media/image16.jpeg"/><Relationship Id="rId4" Type="http://schemas.openxmlformats.org/officeDocument/2006/relationships/image" Target="../media/image15.jpg"/><Relationship Id="rId9"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hyperlink" Target="mailto:jmcreynolds@HealthierMO.org" TargetMode="External"/><Relationship Id="rId4" Type="http://schemas.openxmlformats.org/officeDocument/2006/relationships/hyperlink" Target="mailto:cparnell@HealthierMO.org"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2.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76400" y="130175"/>
            <a:ext cx="7086600" cy="1470025"/>
          </a:xfrm>
        </p:spPr>
        <p:txBody>
          <a:bodyPr>
            <a:normAutofit/>
          </a:bodyPr>
          <a:lstStyle/>
          <a:p>
            <a:r>
              <a:rPr lang="en-US" sz="3800" dirty="0" smtClean="0">
                <a:latin typeface="Maiandra GD" panose="020E0502030308020204" pitchFamily="34" charset="0"/>
              </a:rPr>
              <a:t>#</a:t>
            </a:r>
            <a:r>
              <a:rPr lang="en-US" sz="3800" dirty="0" err="1" smtClean="0">
                <a:latin typeface="Maiandra GD" panose="020E0502030308020204" pitchFamily="34" charset="0"/>
              </a:rPr>
              <a:t>HealthierMO</a:t>
            </a:r>
            <a:r>
              <a:rPr lang="en-US" dirty="0" smtClean="0">
                <a:latin typeface="Maiandra GD" panose="020E0502030308020204" pitchFamily="34" charset="0"/>
              </a:rPr>
              <a:t/>
            </a:r>
            <a:br>
              <a:rPr lang="en-US" dirty="0" smtClean="0">
                <a:latin typeface="Maiandra GD" panose="020E0502030308020204" pitchFamily="34" charset="0"/>
              </a:rPr>
            </a:br>
            <a:r>
              <a:rPr lang="en-US" sz="2200" dirty="0" smtClean="0">
                <a:latin typeface="Maiandra GD" panose="020E0502030308020204" pitchFamily="34" charset="0"/>
              </a:rPr>
              <a:t>Transforming the future of public health in Missouri</a:t>
            </a:r>
            <a:endParaRPr lang="en-US" sz="2200" dirty="0">
              <a:latin typeface="Maiandra GD" panose="020E0502030308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828800"/>
            <a:ext cx="8839200" cy="4972050"/>
          </a:xfrm>
          <a:prstGeom prst="rect">
            <a:avLst/>
          </a:prstGeom>
        </p:spPr>
      </p:pic>
      <p:sp>
        <p:nvSpPr>
          <p:cNvPr id="5" name="Rectangle 4"/>
          <p:cNvSpPr/>
          <p:nvPr/>
        </p:nvSpPr>
        <p:spPr>
          <a:xfrm>
            <a:off x="228600" y="5867400"/>
            <a:ext cx="28194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164" y="299556"/>
            <a:ext cx="1799111" cy="1529244"/>
          </a:xfrm>
          <a:prstGeom prst="rect">
            <a:avLst/>
          </a:prstGeom>
        </p:spPr>
      </p:pic>
      <p:cxnSp>
        <p:nvCxnSpPr>
          <p:cNvPr id="8" name="Straight Connector 7"/>
          <p:cNvCxnSpPr/>
          <p:nvPr/>
        </p:nvCxnSpPr>
        <p:spPr>
          <a:xfrm>
            <a:off x="1981200" y="1447800"/>
            <a:ext cx="6553200" cy="0"/>
          </a:xfrm>
          <a:prstGeom prst="line">
            <a:avLst/>
          </a:prstGeom>
          <a:ln w="12700">
            <a:solidFill>
              <a:srgbClr val="2B7D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04585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0"/>
            <a:ext cx="6884988" cy="6893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429000" y="1143000"/>
            <a:ext cx="5486400" cy="4371966"/>
          </a:xfrm>
          <a:prstGeom prst="rect">
            <a:avLst/>
          </a:prstGeom>
          <a:noFill/>
        </p:spPr>
        <p:txBody>
          <a:bodyPr wrap="square" rtlCol="0">
            <a:spAutoFit/>
          </a:bodyPr>
          <a:lstStyle/>
          <a:p>
            <a:pPr>
              <a:lnSpc>
                <a:spcPct val="135000"/>
              </a:lnSpc>
            </a:pPr>
            <a:r>
              <a:rPr lang="en-US" sz="3800" dirty="0" smtClean="0">
                <a:latin typeface="Source Sans Pro Semibold" pitchFamily="34" charset="0"/>
                <a:ea typeface="Source Sans Pro Semibold" pitchFamily="34" charset="0"/>
              </a:rPr>
              <a:t>MO vs National Model</a:t>
            </a:r>
          </a:p>
          <a:p>
            <a:pPr marL="457200" indent="-457200">
              <a:lnSpc>
                <a:spcPct val="135000"/>
              </a:lnSpc>
              <a:buFont typeface="Arial" panose="020B0604020202020204" pitchFamily="34" charset="0"/>
              <a:buChar char="•"/>
            </a:pPr>
            <a:r>
              <a:rPr lang="en-US" sz="2800" dirty="0" smtClean="0">
                <a:latin typeface="Source Sans Pro" pitchFamily="34" charset="0"/>
                <a:ea typeface="Source Sans Pro" pitchFamily="34" charset="0"/>
              </a:rPr>
              <a:t>Separate Injury Prevention and Chronic Disease</a:t>
            </a:r>
          </a:p>
          <a:p>
            <a:pPr marL="457200" indent="-457200">
              <a:lnSpc>
                <a:spcPct val="135000"/>
              </a:lnSpc>
              <a:buFont typeface="Arial" panose="020B0604020202020204" pitchFamily="34" charset="0"/>
              <a:buChar char="•"/>
            </a:pPr>
            <a:r>
              <a:rPr lang="en-US" sz="2800" dirty="0" smtClean="0">
                <a:latin typeface="Source Sans Pro" pitchFamily="34" charset="0"/>
                <a:ea typeface="Source Sans Pro" pitchFamily="34" charset="0"/>
              </a:rPr>
              <a:t>Reword Linkage to Care</a:t>
            </a:r>
          </a:p>
          <a:p>
            <a:pPr marL="457200" indent="-457200">
              <a:lnSpc>
                <a:spcPct val="135000"/>
              </a:lnSpc>
              <a:buFont typeface="Arial" panose="020B0604020202020204" pitchFamily="34" charset="0"/>
              <a:buChar char="•"/>
            </a:pPr>
            <a:r>
              <a:rPr lang="en-US" sz="2800" dirty="0" smtClean="0">
                <a:latin typeface="Source Sans Pro" pitchFamily="34" charset="0"/>
                <a:ea typeface="Source Sans Pro" pitchFamily="34" charset="0"/>
              </a:rPr>
              <a:t>Call out Health Equity and SDOH</a:t>
            </a:r>
          </a:p>
          <a:p>
            <a:pPr marL="457200" indent="-457200">
              <a:lnSpc>
                <a:spcPct val="135000"/>
              </a:lnSpc>
              <a:buFont typeface="Arial" panose="020B0604020202020204" pitchFamily="34" charset="0"/>
              <a:buChar char="•"/>
            </a:pPr>
            <a:r>
              <a:rPr lang="en-US" sz="2800" dirty="0" smtClean="0">
                <a:latin typeface="Source Sans Pro" pitchFamily="34" charset="0"/>
                <a:ea typeface="Source Sans Pro" pitchFamily="34" charset="0"/>
              </a:rPr>
              <a:t>Add Local Responsive Programs and Services</a:t>
            </a:r>
            <a:endParaRPr lang="en-US" sz="2800" dirty="0">
              <a:latin typeface="Source Sans Pro" pitchFamily="34" charset="0"/>
              <a:ea typeface="Source Sans Pro" pitchFamily="34" charset="0"/>
            </a:endParaRPr>
          </a:p>
        </p:txBody>
      </p:sp>
      <p:grpSp>
        <p:nvGrpSpPr>
          <p:cNvPr id="4" name="Group 3"/>
          <p:cNvGrpSpPr/>
          <p:nvPr/>
        </p:nvGrpSpPr>
        <p:grpSpPr>
          <a:xfrm>
            <a:off x="6448301" y="5967269"/>
            <a:ext cx="2467099" cy="754380"/>
            <a:chOff x="1114301" y="5792054"/>
            <a:chExt cx="2467099" cy="75438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9977" y="5792054"/>
              <a:ext cx="887506" cy="754380"/>
            </a:xfrm>
            <a:prstGeom prst="rect">
              <a:avLst/>
            </a:prstGeom>
          </p:spPr>
        </p:pic>
        <p:sp>
          <p:nvSpPr>
            <p:cNvPr id="6" name="TextBox 5"/>
            <p:cNvSpPr txBox="1"/>
            <p:nvPr/>
          </p:nvSpPr>
          <p:spPr>
            <a:xfrm>
              <a:off x="1114301" y="5999967"/>
              <a:ext cx="2467099" cy="338554"/>
            </a:xfrm>
            <a:prstGeom prst="rect">
              <a:avLst/>
            </a:prstGeom>
            <a:noFill/>
          </p:spPr>
          <p:txBody>
            <a:bodyPr wrap="square" rtlCol="0">
              <a:spAutoFit/>
            </a:bodyPr>
            <a:lstStyle/>
            <a:p>
              <a:r>
                <a:rPr lang="en-US" sz="1600" dirty="0" smtClean="0"/>
                <a:t>HealthierMO.org</a:t>
              </a:r>
              <a:endParaRPr lang="en-US" sz="1600" dirty="0"/>
            </a:p>
          </p:txBody>
        </p:sp>
      </p:grpSp>
    </p:spTree>
    <p:extLst>
      <p:ext uri="{BB962C8B-B14F-4D97-AF65-F5344CB8AC3E}">
        <p14:creationId xmlns:p14="http://schemas.microsoft.com/office/powerpoint/2010/main" val="4017494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0"/>
            <a:ext cx="10199822" cy="6858000"/>
          </a:xfrm>
          <a:prstGeom prst="rect">
            <a:avLst/>
          </a:prstGeom>
        </p:spPr>
      </p:pic>
    </p:spTree>
    <p:extLst>
      <p:ext uri="{BB962C8B-B14F-4D97-AF65-F5344CB8AC3E}">
        <p14:creationId xmlns:p14="http://schemas.microsoft.com/office/powerpoint/2010/main" val="23397659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PHS_MODEL_DEMO_SPIN_WHITE_B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76868" y="95250"/>
            <a:ext cx="11616268" cy="6534150"/>
          </a:xfrm>
          <a:prstGeom prst="rect">
            <a:avLst/>
          </a:prstGeom>
        </p:spPr>
      </p:pic>
    </p:spTree>
    <p:extLst>
      <p:ext uri="{BB962C8B-B14F-4D97-AF65-F5344CB8AC3E}">
        <p14:creationId xmlns:p14="http://schemas.microsoft.com/office/powerpoint/2010/main" val="4006878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3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remove"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990600"/>
            <a:ext cx="8251969" cy="47843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8612" y="0"/>
            <a:ext cx="6884988" cy="6893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19513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388" y="1"/>
            <a:ext cx="9823388" cy="684596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1911412"/>
            <a:ext cx="9372600" cy="93726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1143000"/>
            <a:ext cx="10972800" cy="82296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685800"/>
            <a:ext cx="11506200" cy="8589698"/>
          </a:xfrm>
          <a:prstGeom prst="rect">
            <a:avLst/>
          </a:prstGeom>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1651000" y="-2184400"/>
            <a:ext cx="12598400" cy="9448800"/>
          </a:xfrm>
          <a:prstGeom prst="rect">
            <a:avLst/>
          </a:prstGeom>
        </p:spPr>
      </p:pic>
    </p:spTree>
    <p:extLst>
      <p:ext uri="{BB962C8B-B14F-4D97-AF65-F5344CB8AC3E}">
        <p14:creationId xmlns:p14="http://schemas.microsoft.com/office/powerpoint/2010/main" val="756623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1500"/>
                                  </p:stCondLst>
                                  <p:childTnLst>
                                    <p:set>
                                      <p:cBhvr>
                                        <p:cTn id="11" dur="1" fill="hold">
                                          <p:stCondLst>
                                            <p:cond delay="0"/>
                                          </p:stCondLst>
                                        </p:cTn>
                                        <p:tgtEl>
                                          <p:spTgt spid="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1500"/>
                                  </p:stCondLst>
                                  <p:childTnLst>
                                    <p:set>
                                      <p:cBhvr>
                                        <p:cTn id="20" dur="1" fill="hold">
                                          <p:stCondLst>
                                            <p:cond delay="0"/>
                                          </p:stCondLst>
                                        </p:cTn>
                                        <p:tgtEl>
                                          <p:spTgt spid="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1500"/>
                                  </p:stCondLst>
                                  <p:childTnLst>
                                    <p:set>
                                      <p:cBhvr>
                                        <p:cTn id="29" dur="1" fill="hold">
                                          <p:stCondLst>
                                            <p:cond delay="0"/>
                                          </p:stCondLst>
                                        </p:cTn>
                                        <p:tgtEl>
                                          <p:spTgt spid="5"/>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1500"/>
                                  </p:stCondLst>
                                  <p:childTnLst>
                                    <p:set>
                                      <p:cBhvr>
                                        <p:cTn id="38" dur="1" fill="hold">
                                          <p:stCondLst>
                                            <p:cond delay="0"/>
                                          </p:stCondLst>
                                        </p:cTn>
                                        <p:tgtEl>
                                          <p:spTgt spid="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10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nodeType="clickEffect">
                                  <p:stCondLst>
                                    <p:cond delay="1500"/>
                                  </p:stCondLst>
                                  <p:childTnLst>
                                    <p:set>
                                      <p:cBhvr>
                                        <p:cTn id="47" dur="1" fill="hold">
                                          <p:stCondLst>
                                            <p:cond delay="0"/>
                                          </p:stCondLst>
                                        </p:cTn>
                                        <p:tgtEl>
                                          <p:spTgt spid="6"/>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75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1250"/>
                                  </p:stCondLst>
                                  <p:childTnLst>
                                    <p:animEffect transition="out" filter="fade">
                                      <p:cBhvr>
                                        <p:cTn id="56" dur="750"/>
                                        <p:tgtEl>
                                          <p:spTgt spid="9"/>
                                        </p:tgtEl>
                                      </p:cBhvr>
                                    </p:animEffect>
                                    <p:set>
                                      <p:cBhvr>
                                        <p:cTn id="57" dur="1" fill="hold">
                                          <p:stCondLst>
                                            <p:cond delay="749"/>
                                          </p:stCondLst>
                                        </p:cTn>
                                        <p:tgtEl>
                                          <p:spTgt spid="9"/>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fade">
                                      <p:cBhvr>
                                        <p:cTn id="62" dur="1000"/>
                                        <p:tgtEl>
                                          <p:spTgt spid="8"/>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1250"/>
                                  </p:stCondLst>
                                  <p:childTnLst>
                                    <p:set>
                                      <p:cBhvr>
                                        <p:cTn id="6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98655">
            <a:off x="5670979" y="202076"/>
            <a:ext cx="5098968" cy="6598664"/>
          </a:xfrm>
          <a:prstGeom prst="rect">
            <a:avLst/>
          </a:prstGeom>
        </p:spPr>
      </p:pic>
      <p:sp>
        <p:nvSpPr>
          <p:cNvPr id="4" name="TextBox 3"/>
          <p:cNvSpPr txBox="1"/>
          <p:nvPr/>
        </p:nvSpPr>
        <p:spPr>
          <a:xfrm>
            <a:off x="304800" y="609600"/>
            <a:ext cx="5562600" cy="5535361"/>
          </a:xfrm>
          <a:prstGeom prst="rect">
            <a:avLst/>
          </a:prstGeom>
          <a:noFill/>
        </p:spPr>
        <p:txBody>
          <a:bodyPr wrap="square" rtlCol="0">
            <a:spAutoFit/>
          </a:bodyPr>
          <a:lstStyle/>
          <a:p>
            <a:pPr>
              <a:lnSpc>
                <a:spcPct val="135000"/>
              </a:lnSpc>
            </a:pPr>
            <a:r>
              <a:rPr lang="en-US" sz="3800" dirty="0" smtClean="0">
                <a:latin typeface="Source Sans Pro Semibold" pitchFamily="34" charset="0"/>
                <a:ea typeface="Source Sans Pro Semibold" pitchFamily="34" charset="0"/>
              </a:rPr>
              <a:t>FPHS Model Next Steps</a:t>
            </a:r>
          </a:p>
          <a:p>
            <a:pPr marL="457200" indent="-457200">
              <a:lnSpc>
                <a:spcPct val="135000"/>
              </a:lnSpc>
              <a:buFont typeface="Arial" panose="020B0604020202020204" pitchFamily="34" charset="0"/>
              <a:buChar char="•"/>
            </a:pPr>
            <a:r>
              <a:rPr lang="en-US" sz="2800" dirty="0" smtClean="0">
                <a:latin typeface="Source Sans Pro" pitchFamily="34" charset="0"/>
                <a:ea typeface="Source Sans Pro" pitchFamily="34" charset="0"/>
              </a:rPr>
              <a:t>Support public health professionals</a:t>
            </a:r>
          </a:p>
          <a:p>
            <a:pPr marL="457200" indent="-457200">
              <a:lnSpc>
                <a:spcPct val="135000"/>
              </a:lnSpc>
              <a:buFont typeface="Arial" panose="020B0604020202020204" pitchFamily="34" charset="0"/>
              <a:buChar char="•"/>
            </a:pPr>
            <a:r>
              <a:rPr lang="en-US" sz="2800" dirty="0" smtClean="0">
                <a:latin typeface="Source Sans Pro" pitchFamily="34" charset="0"/>
                <a:ea typeface="Source Sans Pro" pitchFamily="34" charset="0"/>
              </a:rPr>
              <a:t>Provide a framework </a:t>
            </a:r>
            <a:r>
              <a:rPr lang="en-US" sz="2800" dirty="0" smtClean="0">
                <a:latin typeface="Source Sans Pro" pitchFamily="34" charset="0"/>
                <a:ea typeface="Source Sans Pro" pitchFamily="34" charset="0"/>
              </a:rPr>
              <a:t>for public health system transformation</a:t>
            </a:r>
          </a:p>
          <a:p>
            <a:pPr marL="457200" indent="-457200">
              <a:lnSpc>
                <a:spcPct val="135000"/>
              </a:lnSpc>
              <a:buFont typeface="Arial" panose="020B0604020202020204" pitchFamily="34" charset="0"/>
              <a:buChar char="•"/>
            </a:pPr>
            <a:r>
              <a:rPr lang="en-US" sz="2800" dirty="0" smtClean="0">
                <a:latin typeface="Source Sans Pro" pitchFamily="34" charset="0"/>
                <a:ea typeface="Source Sans Pro" pitchFamily="34" charset="0"/>
              </a:rPr>
              <a:t>Explain the role of public health and encourage </a:t>
            </a:r>
            <a:r>
              <a:rPr lang="en-US" sz="2800" dirty="0" smtClean="0">
                <a:latin typeface="Source Sans Pro" pitchFamily="34" charset="0"/>
                <a:ea typeface="Source Sans Pro" pitchFamily="34" charset="0"/>
              </a:rPr>
              <a:t>community level to statewide collaboration</a:t>
            </a:r>
            <a:endParaRPr lang="en-US" sz="2800" dirty="0" smtClean="0">
              <a:latin typeface="Source Sans Pro" pitchFamily="34" charset="0"/>
              <a:ea typeface="Source Sans Pro" pitchFamily="34" charset="0"/>
            </a:endParaRPr>
          </a:p>
          <a:p>
            <a:pPr marL="457200" indent="-457200">
              <a:lnSpc>
                <a:spcPct val="135000"/>
              </a:lnSpc>
              <a:buFont typeface="Arial" panose="020B0604020202020204" pitchFamily="34" charset="0"/>
              <a:buChar char="•"/>
            </a:pPr>
            <a:endParaRPr lang="en-US" sz="2800" dirty="0">
              <a:latin typeface="Source Sans Pro" pitchFamily="34" charset="0"/>
              <a:ea typeface="Source Sans Pro" pitchFamily="34" charset="0"/>
            </a:endParaRPr>
          </a:p>
        </p:txBody>
      </p:sp>
      <p:grpSp>
        <p:nvGrpSpPr>
          <p:cNvPr id="5" name="Group 4"/>
          <p:cNvGrpSpPr/>
          <p:nvPr/>
        </p:nvGrpSpPr>
        <p:grpSpPr>
          <a:xfrm>
            <a:off x="276101" y="5943600"/>
            <a:ext cx="3305299" cy="754380"/>
            <a:chOff x="276101" y="5943600"/>
            <a:chExt cx="3305299" cy="75438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101" y="5943600"/>
              <a:ext cx="887506" cy="754380"/>
            </a:xfrm>
            <a:prstGeom prst="rect">
              <a:avLst/>
            </a:prstGeom>
          </p:spPr>
        </p:pic>
        <p:sp>
          <p:nvSpPr>
            <p:cNvPr id="7" name="TextBox 6"/>
            <p:cNvSpPr txBox="1"/>
            <p:nvPr/>
          </p:nvSpPr>
          <p:spPr>
            <a:xfrm>
              <a:off x="1114301" y="6172200"/>
              <a:ext cx="2467099" cy="338554"/>
            </a:xfrm>
            <a:prstGeom prst="rect">
              <a:avLst/>
            </a:prstGeom>
            <a:noFill/>
          </p:spPr>
          <p:txBody>
            <a:bodyPr wrap="square" rtlCol="0">
              <a:spAutoFit/>
            </a:bodyPr>
            <a:lstStyle/>
            <a:p>
              <a:r>
                <a:rPr lang="en-US" sz="1600" dirty="0" smtClean="0"/>
                <a:t>HealthierMO.org</a:t>
              </a:r>
              <a:endParaRPr lang="en-US" sz="1600" dirty="0"/>
            </a:p>
          </p:txBody>
        </p:sp>
      </p:grpSp>
    </p:spTree>
    <p:extLst>
      <p:ext uri="{BB962C8B-B14F-4D97-AF65-F5344CB8AC3E}">
        <p14:creationId xmlns:p14="http://schemas.microsoft.com/office/powerpoint/2010/main" val="10681076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0"/>
            <a:ext cx="6884988" cy="6893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6448301" y="5967269"/>
            <a:ext cx="2467099" cy="754380"/>
            <a:chOff x="1114301" y="5792054"/>
            <a:chExt cx="2467099" cy="75438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9977" y="5792054"/>
              <a:ext cx="887506" cy="754380"/>
            </a:xfrm>
            <a:prstGeom prst="rect">
              <a:avLst/>
            </a:prstGeom>
          </p:spPr>
        </p:pic>
        <p:sp>
          <p:nvSpPr>
            <p:cNvPr id="7" name="TextBox 6"/>
            <p:cNvSpPr txBox="1"/>
            <p:nvPr/>
          </p:nvSpPr>
          <p:spPr>
            <a:xfrm>
              <a:off x="1114301" y="5999967"/>
              <a:ext cx="2467099" cy="338554"/>
            </a:xfrm>
            <a:prstGeom prst="rect">
              <a:avLst/>
            </a:prstGeom>
            <a:noFill/>
          </p:spPr>
          <p:txBody>
            <a:bodyPr wrap="square" rtlCol="0">
              <a:spAutoFit/>
            </a:bodyPr>
            <a:lstStyle/>
            <a:p>
              <a:r>
                <a:rPr lang="en-US" sz="1600" dirty="0" smtClean="0"/>
                <a:t>HealthierMO.org</a:t>
              </a:r>
              <a:endParaRPr lang="en-US" sz="1600" dirty="0"/>
            </a:p>
          </p:txBody>
        </p:sp>
      </p:grpSp>
      <p:sp>
        <p:nvSpPr>
          <p:cNvPr id="9" name="TextBox 8"/>
          <p:cNvSpPr txBox="1"/>
          <p:nvPr/>
        </p:nvSpPr>
        <p:spPr>
          <a:xfrm>
            <a:off x="3505200" y="885834"/>
            <a:ext cx="5346283" cy="4953664"/>
          </a:xfrm>
          <a:prstGeom prst="rect">
            <a:avLst/>
          </a:prstGeom>
          <a:noFill/>
        </p:spPr>
        <p:txBody>
          <a:bodyPr wrap="square" rtlCol="0">
            <a:spAutoFit/>
          </a:bodyPr>
          <a:lstStyle/>
          <a:p>
            <a:pPr>
              <a:lnSpc>
                <a:spcPct val="135000"/>
              </a:lnSpc>
            </a:pPr>
            <a:r>
              <a:rPr lang="en-US" sz="3800" dirty="0" smtClean="0">
                <a:latin typeface="Source Sans Pro Semibold" pitchFamily="34" charset="0"/>
                <a:ea typeface="Source Sans Pro Semibold" pitchFamily="34" charset="0"/>
              </a:rPr>
              <a:t>Learn More</a:t>
            </a:r>
          </a:p>
          <a:p>
            <a:pPr marL="457200" indent="-457200">
              <a:lnSpc>
                <a:spcPct val="135000"/>
              </a:lnSpc>
              <a:buFont typeface="Arial" panose="020B0604020202020204" pitchFamily="34" charset="0"/>
              <a:buChar char="•"/>
            </a:pPr>
            <a:r>
              <a:rPr lang="en-US" sz="2800" dirty="0" smtClean="0">
                <a:latin typeface="Source Sans Pro" pitchFamily="34" charset="0"/>
                <a:ea typeface="Source Sans Pro" pitchFamily="34" charset="0"/>
              </a:rPr>
              <a:t>Visit HealthierMO.org</a:t>
            </a:r>
          </a:p>
          <a:p>
            <a:pPr marL="457200" indent="-457200">
              <a:lnSpc>
                <a:spcPct val="135000"/>
              </a:lnSpc>
              <a:buFont typeface="Arial" panose="020B0604020202020204" pitchFamily="34" charset="0"/>
              <a:buChar char="•"/>
            </a:pPr>
            <a:r>
              <a:rPr lang="en-US" sz="2800" dirty="0">
                <a:latin typeface="Source Sans Pro" pitchFamily="34" charset="0"/>
                <a:ea typeface="Source Sans Pro" pitchFamily="34" charset="0"/>
              </a:rPr>
              <a:t>Subscribe to our e-update</a:t>
            </a:r>
          </a:p>
          <a:p>
            <a:pPr marL="457200" indent="-457200">
              <a:lnSpc>
                <a:spcPct val="135000"/>
              </a:lnSpc>
              <a:buFont typeface="Arial" panose="020B0604020202020204" pitchFamily="34" charset="0"/>
              <a:buChar char="•"/>
            </a:pPr>
            <a:r>
              <a:rPr lang="en-US" sz="2800" dirty="0">
                <a:latin typeface="Source Sans Pro" pitchFamily="34" charset="0"/>
                <a:ea typeface="Source Sans Pro" pitchFamily="34" charset="0"/>
              </a:rPr>
              <a:t>Visit our YouTube channel</a:t>
            </a:r>
          </a:p>
          <a:p>
            <a:pPr marL="457200" indent="-457200">
              <a:lnSpc>
                <a:spcPct val="135000"/>
              </a:lnSpc>
              <a:buFont typeface="Arial" panose="020B0604020202020204" pitchFamily="34" charset="0"/>
              <a:buChar char="•"/>
            </a:pPr>
            <a:r>
              <a:rPr lang="en-US" sz="2800" dirty="0" smtClean="0">
                <a:latin typeface="Source Sans Pro" pitchFamily="34" charset="0"/>
                <a:ea typeface="Source Sans Pro" pitchFamily="34" charset="0"/>
              </a:rPr>
              <a:t>Choose your role in the transformation initiative</a:t>
            </a:r>
          </a:p>
          <a:p>
            <a:pPr marL="457200" indent="-457200">
              <a:lnSpc>
                <a:spcPct val="135000"/>
              </a:lnSpc>
              <a:buFont typeface="Arial" panose="020B0604020202020204" pitchFamily="34" charset="0"/>
              <a:buChar char="•"/>
            </a:pPr>
            <a:r>
              <a:rPr lang="en-US" sz="2800" dirty="0" smtClean="0">
                <a:latin typeface="Source Sans Pro" pitchFamily="34" charset="0"/>
                <a:ea typeface="Source Sans Pro" pitchFamily="34" charset="0"/>
              </a:rPr>
              <a:t>Amplify our content on </a:t>
            </a:r>
            <a:r>
              <a:rPr lang="en-US" sz="2800" dirty="0" smtClean="0">
                <a:latin typeface="Source Sans Pro" pitchFamily="34" charset="0"/>
                <a:ea typeface="Source Sans Pro" pitchFamily="34" charset="0"/>
              </a:rPr>
              <a:t>your social media channels</a:t>
            </a:r>
            <a:endParaRPr lang="en-US" sz="2800" dirty="0" smtClean="0">
              <a:latin typeface="Source Sans Pro" pitchFamily="34" charset="0"/>
              <a:ea typeface="Source Sans Pro" pitchFamily="34" charset="0"/>
            </a:endParaRPr>
          </a:p>
        </p:txBody>
      </p:sp>
    </p:spTree>
    <p:extLst>
      <p:ext uri="{BB962C8B-B14F-4D97-AF65-F5344CB8AC3E}">
        <p14:creationId xmlns:p14="http://schemas.microsoft.com/office/powerpoint/2010/main" val="31621270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0"/>
            <a:ext cx="6884988" cy="6893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581400" y="914400"/>
            <a:ext cx="5257800" cy="5521512"/>
          </a:xfrm>
          <a:prstGeom prst="rect">
            <a:avLst/>
          </a:prstGeom>
          <a:noFill/>
        </p:spPr>
        <p:txBody>
          <a:bodyPr wrap="square" rtlCol="0">
            <a:spAutoFit/>
          </a:bodyPr>
          <a:lstStyle/>
          <a:p>
            <a:pPr>
              <a:lnSpc>
                <a:spcPct val="120000"/>
              </a:lnSpc>
            </a:pPr>
            <a:r>
              <a:rPr lang="en-US" sz="3800" dirty="0" smtClean="0">
                <a:latin typeface="Source Sans Pro Semibold" pitchFamily="34" charset="0"/>
                <a:ea typeface="Source Sans Pro Semibold" pitchFamily="34" charset="0"/>
              </a:rPr>
              <a:t>Casey Parnell</a:t>
            </a:r>
          </a:p>
          <a:p>
            <a:pPr>
              <a:lnSpc>
                <a:spcPct val="120000"/>
              </a:lnSpc>
            </a:pPr>
            <a:r>
              <a:rPr lang="en-US" sz="2800" dirty="0" smtClean="0">
                <a:latin typeface="Source Sans Pro Semibold" pitchFamily="34" charset="0"/>
                <a:ea typeface="Source Sans Pro Semibold" pitchFamily="34" charset="0"/>
              </a:rPr>
              <a:t>Project Manager</a:t>
            </a:r>
          </a:p>
          <a:p>
            <a:pPr>
              <a:lnSpc>
                <a:spcPct val="120000"/>
              </a:lnSpc>
            </a:pPr>
            <a:r>
              <a:rPr lang="en-US" sz="2800" dirty="0" smtClean="0">
                <a:latin typeface="Source Sans Pro Semibold" pitchFamily="34" charset="0"/>
                <a:ea typeface="Source Sans Pro Semibold" pitchFamily="34" charset="0"/>
                <a:hlinkClick r:id="rId4"/>
              </a:rPr>
              <a:t>cparnell@HealthierMO.org</a:t>
            </a:r>
            <a:endParaRPr lang="en-US" sz="2800" dirty="0" smtClean="0">
              <a:latin typeface="Source Sans Pro Semibold" pitchFamily="34" charset="0"/>
              <a:ea typeface="Source Sans Pro Semibold" pitchFamily="34" charset="0"/>
            </a:endParaRPr>
          </a:p>
          <a:p>
            <a:pPr>
              <a:lnSpc>
                <a:spcPct val="120000"/>
              </a:lnSpc>
            </a:pPr>
            <a:endParaRPr lang="en-US" sz="4000" dirty="0" smtClean="0">
              <a:latin typeface="Source Sans Pro" pitchFamily="34" charset="0"/>
              <a:ea typeface="Source Sans Pro" pitchFamily="34" charset="0"/>
            </a:endParaRPr>
          </a:p>
          <a:p>
            <a:pPr>
              <a:lnSpc>
                <a:spcPct val="120000"/>
              </a:lnSpc>
            </a:pPr>
            <a:r>
              <a:rPr lang="en-US" sz="3800" dirty="0" err="1" smtClean="0">
                <a:latin typeface="Source Sans Pro Semibold" pitchFamily="34" charset="0"/>
                <a:ea typeface="Source Sans Pro Semibold" pitchFamily="34" charset="0"/>
              </a:rPr>
              <a:t>Jaci</a:t>
            </a:r>
            <a:r>
              <a:rPr lang="en-US" sz="3800" dirty="0" smtClean="0">
                <a:latin typeface="Source Sans Pro Semibold" pitchFamily="34" charset="0"/>
                <a:ea typeface="Source Sans Pro Semibold" pitchFamily="34" charset="0"/>
              </a:rPr>
              <a:t> McReynolds</a:t>
            </a:r>
          </a:p>
          <a:p>
            <a:pPr>
              <a:lnSpc>
                <a:spcPct val="120000"/>
              </a:lnSpc>
            </a:pPr>
            <a:r>
              <a:rPr lang="en-US" sz="2800" dirty="0" smtClean="0">
                <a:latin typeface="Source Sans Pro Semibold" pitchFamily="34" charset="0"/>
                <a:ea typeface="Source Sans Pro Semibold" pitchFamily="34" charset="0"/>
              </a:rPr>
              <a:t>Communications Coordinator</a:t>
            </a:r>
          </a:p>
          <a:p>
            <a:pPr>
              <a:lnSpc>
                <a:spcPct val="120000"/>
              </a:lnSpc>
            </a:pPr>
            <a:r>
              <a:rPr lang="en-US" sz="2800" dirty="0" smtClean="0">
                <a:latin typeface="Source Sans Pro Semibold" pitchFamily="34" charset="0"/>
                <a:ea typeface="Source Sans Pro Semibold" pitchFamily="34" charset="0"/>
                <a:hlinkClick r:id="rId5"/>
              </a:rPr>
              <a:t>jmcreynolds@HealthierMO.org</a:t>
            </a:r>
            <a:endParaRPr lang="en-US" sz="2800" dirty="0" smtClean="0">
              <a:latin typeface="Source Sans Pro Semibold" pitchFamily="34" charset="0"/>
              <a:ea typeface="Source Sans Pro Semibold" pitchFamily="34" charset="0"/>
            </a:endParaRPr>
          </a:p>
          <a:p>
            <a:pPr>
              <a:lnSpc>
                <a:spcPct val="120000"/>
              </a:lnSpc>
            </a:pPr>
            <a:endParaRPr lang="en-US" sz="2800" dirty="0">
              <a:latin typeface="Source Sans Pro" pitchFamily="34" charset="0"/>
              <a:ea typeface="Source Sans Pro" pitchFamily="34" charset="0"/>
            </a:endParaRPr>
          </a:p>
          <a:p>
            <a:pPr>
              <a:lnSpc>
                <a:spcPct val="120000"/>
              </a:lnSpc>
            </a:pPr>
            <a:endParaRPr lang="en-US" sz="3800" dirty="0" smtClean="0">
              <a:latin typeface="Source Sans Pro Semibold" pitchFamily="34" charset="0"/>
              <a:ea typeface="Source Sans Pro Semibold" pitchFamily="34" charset="0"/>
            </a:endParaRPr>
          </a:p>
        </p:txBody>
      </p:sp>
      <p:grpSp>
        <p:nvGrpSpPr>
          <p:cNvPr id="8" name="Group 7"/>
          <p:cNvGrpSpPr/>
          <p:nvPr/>
        </p:nvGrpSpPr>
        <p:grpSpPr>
          <a:xfrm>
            <a:off x="6448301" y="5967269"/>
            <a:ext cx="2467099" cy="754380"/>
            <a:chOff x="1114301" y="5792054"/>
            <a:chExt cx="2467099" cy="754380"/>
          </a:xfrm>
        </p:grpSpPr>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29977" y="5792054"/>
              <a:ext cx="887506" cy="754380"/>
            </a:xfrm>
            <a:prstGeom prst="rect">
              <a:avLst/>
            </a:prstGeom>
          </p:spPr>
        </p:pic>
        <p:sp>
          <p:nvSpPr>
            <p:cNvPr id="7" name="TextBox 6"/>
            <p:cNvSpPr txBox="1"/>
            <p:nvPr/>
          </p:nvSpPr>
          <p:spPr>
            <a:xfrm>
              <a:off x="1114301" y="5999967"/>
              <a:ext cx="2467099" cy="338554"/>
            </a:xfrm>
            <a:prstGeom prst="rect">
              <a:avLst/>
            </a:prstGeom>
            <a:noFill/>
          </p:spPr>
          <p:txBody>
            <a:bodyPr wrap="square" rtlCol="0">
              <a:spAutoFit/>
            </a:bodyPr>
            <a:lstStyle/>
            <a:p>
              <a:r>
                <a:rPr lang="en-US" sz="1600" dirty="0" smtClean="0"/>
                <a:t>HealthierMO.org</a:t>
              </a:r>
              <a:endParaRPr lang="en-US" sz="1600" dirty="0"/>
            </a:p>
          </p:txBody>
        </p:sp>
      </p:grpSp>
    </p:spTree>
    <p:extLst>
      <p:ext uri="{BB962C8B-B14F-4D97-AF65-F5344CB8AC3E}">
        <p14:creationId xmlns:p14="http://schemas.microsoft.com/office/powerpoint/2010/main" val="6582607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ogo_heart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73200" y="0"/>
            <a:ext cx="12192000" cy="6858000"/>
          </a:xfrm>
          <a:prstGeom prst="rect">
            <a:avLst/>
          </a:prstGeom>
        </p:spPr>
      </p:pic>
    </p:spTree>
    <p:extLst>
      <p:ext uri="{BB962C8B-B14F-4D97-AF65-F5344CB8AC3E}">
        <p14:creationId xmlns:p14="http://schemas.microsoft.com/office/powerpoint/2010/main" val="107714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remove"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 y="0"/>
            <a:ext cx="10287000" cy="6858000"/>
          </a:xfrm>
          <a:prstGeom prst="rect">
            <a:avLst/>
          </a:prstGeom>
        </p:spPr>
      </p:pic>
    </p:spTree>
    <p:extLst>
      <p:ext uri="{BB962C8B-B14F-4D97-AF65-F5344CB8AC3E}">
        <p14:creationId xmlns:p14="http://schemas.microsoft.com/office/powerpoint/2010/main" val="3685853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870" y="76200"/>
            <a:ext cx="8628530" cy="6667500"/>
          </a:xfrm>
          <a:prstGeom prst="rect">
            <a:avLst/>
          </a:prstGeom>
        </p:spPr>
      </p:pic>
    </p:spTree>
    <p:extLst>
      <p:ext uri="{BB962C8B-B14F-4D97-AF65-F5344CB8AC3E}">
        <p14:creationId xmlns:p14="http://schemas.microsoft.com/office/powerpoint/2010/main" val="33001026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0780" y="-152400"/>
            <a:ext cx="5496326" cy="7162800"/>
          </a:xfrm>
          <a:prstGeom prst="rect">
            <a:avLst/>
          </a:prstGeom>
        </p:spPr>
      </p:pic>
    </p:spTree>
    <p:extLst>
      <p:ext uri="{BB962C8B-B14F-4D97-AF65-F5344CB8AC3E}">
        <p14:creationId xmlns:p14="http://schemas.microsoft.com/office/powerpoint/2010/main" val="9319758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0"/>
            <a:ext cx="6884988" cy="6893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809501" y="1066800"/>
            <a:ext cx="4953000" cy="4371966"/>
          </a:xfrm>
          <a:prstGeom prst="rect">
            <a:avLst/>
          </a:prstGeom>
          <a:noFill/>
        </p:spPr>
        <p:txBody>
          <a:bodyPr wrap="square" rtlCol="0">
            <a:spAutoFit/>
          </a:bodyPr>
          <a:lstStyle/>
          <a:p>
            <a:pPr>
              <a:lnSpc>
                <a:spcPct val="135000"/>
              </a:lnSpc>
            </a:pPr>
            <a:r>
              <a:rPr lang="en-US" sz="3800" dirty="0" smtClean="0">
                <a:latin typeface="Source Sans Pro Semibold" pitchFamily="34" charset="0"/>
                <a:ea typeface="Source Sans Pro Semibold" pitchFamily="34" charset="0"/>
              </a:rPr>
              <a:t>FPHS model defines</a:t>
            </a:r>
          </a:p>
          <a:p>
            <a:pPr>
              <a:lnSpc>
                <a:spcPct val="135000"/>
              </a:lnSpc>
            </a:pPr>
            <a:r>
              <a:rPr lang="en-US" sz="2800" dirty="0"/>
              <a:t>a </a:t>
            </a:r>
            <a:r>
              <a:rPr lang="en-US" sz="2800" dirty="0">
                <a:solidFill>
                  <a:schemeClr val="accent6">
                    <a:lumMod val="75000"/>
                  </a:schemeClr>
                </a:solidFill>
              </a:rPr>
              <a:t>minimum set</a:t>
            </a:r>
            <a:r>
              <a:rPr lang="en-US" sz="2800" dirty="0"/>
              <a:t> of </a:t>
            </a:r>
            <a:r>
              <a:rPr lang="en-US" sz="2800" dirty="0">
                <a:solidFill>
                  <a:schemeClr val="accent6">
                    <a:lumMod val="75000"/>
                  </a:schemeClr>
                </a:solidFill>
              </a:rPr>
              <a:t>fundamental</a:t>
            </a:r>
            <a:r>
              <a:rPr lang="en-US" sz="2800" dirty="0"/>
              <a:t> public health </a:t>
            </a:r>
            <a:r>
              <a:rPr lang="en-US" sz="2800" dirty="0">
                <a:solidFill>
                  <a:schemeClr val="accent6">
                    <a:lumMod val="75000"/>
                  </a:schemeClr>
                </a:solidFill>
              </a:rPr>
              <a:t>services</a:t>
            </a:r>
            <a:r>
              <a:rPr lang="en-US" sz="2800" dirty="0"/>
              <a:t> and </a:t>
            </a:r>
            <a:r>
              <a:rPr lang="en-US" sz="2800" dirty="0">
                <a:solidFill>
                  <a:schemeClr val="accent6">
                    <a:lumMod val="75000"/>
                  </a:schemeClr>
                </a:solidFill>
              </a:rPr>
              <a:t>capabilities</a:t>
            </a:r>
            <a:r>
              <a:rPr lang="en-US" sz="2800" dirty="0"/>
              <a:t> that must be available in every community in order to have a functional public health system</a:t>
            </a:r>
            <a:endParaRPr lang="en-US" sz="2800" dirty="0">
              <a:latin typeface="Source Sans Pro" pitchFamily="34" charset="0"/>
              <a:ea typeface="Source Sans Pro" pitchFamily="34" charset="0"/>
            </a:endParaRPr>
          </a:p>
        </p:txBody>
      </p:sp>
      <p:grpSp>
        <p:nvGrpSpPr>
          <p:cNvPr id="4" name="Group 3"/>
          <p:cNvGrpSpPr/>
          <p:nvPr/>
        </p:nvGrpSpPr>
        <p:grpSpPr>
          <a:xfrm>
            <a:off x="276101" y="5943600"/>
            <a:ext cx="3305299" cy="754380"/>
            <a:chOff x="276101" y="5943600"/>
            <a:chExt cx="3305299" cy="75438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101" y="5943600"/>
              <a:ext cx="887506" cy="754380"/>
            </a:xfrm>
            <a:prstGeom prst="rect">
              <a:avLst/>
            </a:prstGeom>
          </p:spPr>
        </p:pic>
        <p:sp>
          <p:nvSpPr>
            <p:cNvPr id="3" name="TextBox 2"/>
            <p:cNvSpPr txBox="1"/>
            <p:nvPr/>
          </p:nvSpPr>
          <p:spPr>
            <a:xfrm>
              <a:off x="1114301" y="6172200"/>
              <a:ext cx="2467099" cy="338554"/>
            </a:xfrm>
            <a:prstGeom prst="rect">
              <a:avLst/>
            </a:prstGeom>
            <a:noFill/>
          </p:spPr>
          <p:txBody>
            <a:bodyPr wrap="square" rtlCol="0">
              <a:spAutoFit/>
            </a:bodyPr>
            <a:lstStyle/>
            <a:p>
              <a:r>
                <a:rPr lang="en-US" sz="1600" dirty="0" smtClean="0"/>
                <a:t>HealthierMO.org</a:t>
              </a:r>
              <a:endParaRPr lang="en-US" sz="1600" dirty="0"/>
            </a:p>
          </p:txBody>
        </p:sp>
      </p:grpSp>
    </p:spTree>
    <p:extLst>
      <p:ext uri="{BB962C8B-B14F-4D97-AF65-F5344CB8AC3E}">
        <p14:creationId xmlns:p14="http://schemas.microsoft.com/office/powerpoint/2010/main" val="22385345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0"/>
            <a:ext cx="6884988" cy="6893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809501" y="685800"/>
            <a:ext cx="4953000" cy="4953664"/>
          </a:xfrm>
          <a:prstGeom prst="rect">
            <a:avLst/>
          </a:prstGeom>
          <a:noFill/>
        </p:spPr>
        <p:txBody>
          <a:bodyPr wrap="square" rtlCol="0">
            <a:spAutoFit/>
          </a:bodyPr>
          <a:lstStyle/>
          <a:p>
            <a:pPr>
              <a:lnSpc>
                <a:spcPct val="135000"/>
              </a:lnSpc>
            </a:pPr>
            <a:r>
              <a:rPr lang="en-US" sz="3800" dirty="0" smtClean="0">
                <a:latin typeface="Source Sans Pro Semibold" pitchFamily="34" charset="0"/>
                <a:ea typeface="Source Sans Pro Semibold" pitchFamily="34" charset="0"/>
              </a:rPr>
              <a:t>Model benefits</a:t>
            </a:r>
          </a:p>
          <a:p>
            <a:pPr marL="457200" indent="-457200">
              <a:lnSpc>
                <a:spcPct val="135000"/>
              </a:lnSpc>
              <a:buFont typeface="Arial" panose="020B0604020202020204" pitchFamily="34" charset="0"/>
              <a:buChar char="•"/>
            </a:pPr>
            <a:r>
              <a:rPr lang="en-US" sz="2800" dirty="0" smtClean="0">
                <a:latin typeface="Source Sans Pro" pitchFamily="34" charset="0"/>
                <a:ea typeface="Source Sans Pro" pitchFamily="34" charset="0"/>
              </a:rPr>
              <a:t>Builds on existing models</a:t>
            </a:r>
          </a:p>
          <a:p>
            <a:pPr marL="457200" indent="-457200">
              <a:lnSpc>
                <a:spcPct val="135000"/>
              </a:lnSpc>
              <a:buFont typeface="Arial" panose="020B0604020202020204" pitchFamily="34" charset="0"/>
              <a:buChar char="•"/>
            </a:pPr>
            <a:r>
              <a:rPr lang="en-US" sz="2800" dirty="0" smtClean="0">
                <a:latin typeface="Source Sans Pro" pitchFamily="34" charset="0"/>
                <a:ea typeface="Source Sans Pro" pitchFamily="34" charset="0"/>
              </a:rPr>
              <a:t>Consistent description</a:t>
            </a:r>
          </a:p>
          <a:p>
            <a:pPr marL="457200" indent="-457200">
              <a:lnSpc>
                <a:spcPct val="135000"/>
              </a:lnSpc>
              <a:buFont typeface="Arial" panose="020B0604020202020204" pitchFamily="34" charset="0"/>
              <a:buChar char="•"/>
            </a:pPr>
            <a:r>
              <a:rPr lang="en-US" sz="2800" dirty="0" smtClean="0">
                <a:latin typeface="Source Sans Pro" pitchFamily="34" charset="0"/>
                <a:ea typeface="Source Sans Pro" pitchFamily="34" charset="0"/>
              </a:rPr>
              <a:t>Simplified operational framework</a:t>
            </a:r>
          </a:p>
          <a:p>
            <a:pPr marL="457200" indent="-457200">
              <a:lnSpc>
                <a:spcPct val="135000"/>
              </a:lnSpc>
              <a:buFont typeface="Arial" panose="020B0604020202020204" pitchFamily="34" charset="0"/>
              <a:buChar char="•"/>
            </a:pPr>
            <a:r>
              <a:rPr lang="en-US" sz="2800" dirty="0" smtClean="0">
                <a:latin typeface="Source Sans Pro" pitchFamily="34" charset="0"/>
                <a:ea typeface="Source Sans Pro" pitchFamily="34" charset="0"/>
              </a:rPr>
              <a:t>Identify capacity gaps</a:t>
            </a:r>
          </a:p>
          <a:p>
            <a:pPr marL="457200" indent="-457200">
              <a:lnSpc>
                <a:spcPct val="135000"/>
              </a:lnSpc>
              <a:buFont typeface="Arial" panose="020B0604020202020204" pitchFamily="34" charset="0"/>
              <a:buChar char="•"/>
            </a:pPr>
            <a:r>
              <a:rPr lang="en-US" sz="2800" dirty="0" smtClean="0">
                <a:latin typeface="Source Sans Pro" pitchFamily="34" charset="0"/>
                <a:ea typeface="Source Sans Pro" pitchFamily="34" charset="0"/>
              </a:rPr>
              <a:t>Attach costs</a:t>
            </a:r>
          </a:p>
          <a:p>
            <a:pPr marL="457200" indent="-457200">
              <a:lnSpc>
                <a:spcPct val="135000"/>
              </a:lnSpc>
              <a:buFont typeface="Arial" panose="020B0604020202020204" pitchFamily="34" charset="0"/>
              <a:buChar char="•"/>
            </a:pPr>
            <a:r>
              <a:rPr lang="en-US" sz="2800" dirty="0" smtClean="0">
                <a:latin typeface="Source Sans Pro" pitchFamily="34" charset="0"/>
                <a:ea typeface="Source Sans Pro" pitchFamily="34" charset="0"/>
              </a:rPr>
              <a:t>Justify funding</a:t>
            </a:r>
            <a:endParaRPr lang="en-US" sz="2800" dirty="0">
              <a:latin typeface="Source Sans Pro" pitchFamily="34" charset="0"/>
              <a:ea typeface="Source Sans Pro" pitchFamily="34" charset="0"/>
            </a:endParaRPr>
          </a:p>
        </p:txBody>
      </p:sp>
      <p:grpSp>
        <p:nvGrpSpPr>
          <p:cNvPr id="4" name="Group 3"/>
          <p:cNvGrpSpPr/>
          <p:nvPr/>
        </p:nvGrpSpPr>
        <p:grpSpPr>
          <a:xfrm>
            <a:off x="276101" y="5943600"/>
            <a:ext cx="3305299" cy="754380"/>
            <a:chOff x="276101" y="5943600"/>
            <a:chExt cx="3305299" cy="75438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101" y="5943600"/>
              <a:ext cx="887506" cy="754380"/>
            </a:xfrm>
            <a:prstGeom prst="rect">
              <a:avLst/>
            </a:prstGeom>
          </p:spPr>
        </p:pic>
        <p:sp>
          <p:nvSpPr>
            <p:cNvPr id="3" name="TextBox 2"/>
            <p:cNvSpPr txBox="1"/>
            <p:nvPr/>
          </p:nvSpPr>
          <p:spPr>
            <a:xfrm>
              <a:off x="1114301" y="6172200"/>
              <a:ext cx="2467099" cy="338554"/>
            </a:xfrm>
            <a:prstGeom prst="rect">
              <a:avLst/>
            </a:prstGeom>
            <a:noFill/>
          </p:spPr>
          <p:txBody>
            <a:bodyPr wrap="square" rtlCol="0">
              <a:spAutoFit/>
            </a:bodyPr>
            <a:lstStyle/>
            <a:p>
              <a:r>
                <a:rPr lang="en-US" sz="1600" dirty="0" smtClean="0"/>
                <a:t>HealthierMO.org</a:t>
              </a:r>
              <a:endParaRPr lang="en-US" sz="1600" dirty="0"/>
            </a:p>
          </p:txBody>
        </p:sp>
      </p:grpSp>
    </p:spTree>
    <p:extLst>
      <p:ext uri="{BB962C8B-B14F-4D97-AF65-F5344CB8AC3E}">
        <p14:creationId xmlns:p14="http://schemas.microsoft.com/office/powerpoint/2010/main" val="26772653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533400"/>
            <a:ext cx="8458200" cy="369332"/>
          </a:xfrm>
          <a:prstGeom prst="rect">
            <a:avLst/>
          </a:prstGeom>
          <a:noFill/>
        </p:spPr>
        <p:txBody>
          <a:bodyPr wrap="square" rtlCol="0">
            <a:spAutoFit/>
          </a:bodyPr>
          <a:lstStyle/>
          <a:p>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44556" y="304800"/>
            <a:ext cx="6394644" cy="6406145"/>
          </a:xfrm>
          <a:prstGeom prst="rect">
            <a:avLst/>
          </a:prstGeom>
        </p:spPr>
      </p:pic>
      <p:sp>
        <p:nvSpPr>
          <p:cNvPr id="5" name="TextBox 4"/>
          <p:cNvSpPr txBox="1"/>
          <p:nvPr/>
        </p:nvSpPr>
        <p:spPr>
          <a:xfrm>
            <a:off x="381000" y="457200"/>
            <a:ext cx="4953000" cy="811441"/>
          </a:xfrm>
          <a:prstGeom prst="rect">
            <a:avLst/>
          </a:prstGeom>
          <a:noFill/>
        </p:spPr>
        <p:txBody>
          <a:bodyPr wrap="square" rtlCol="0">
            <a:spAutoFit/>
          </a:bodyPr>
          <a:lstStyle/>
          <a:p>
            <a:pPr>
              <a:lnSpc>
                <a:spcPct val="135000"/>
              </a:lnSpc>
            </a:pPr>
            <a:r>
              <a:rPr lang="en-US" sz="3800" dirty="0" smtClean="0">
                <a:latin typeface="Source Sans Pro Semibold" pitchFamily="34" charset="0"/>
                <a:ea typeface="Source Sans Pro Semibold" pitchFamily="34" charset="0"/>
              </a:rPr>
              <a:t>Capabilities</a:t>
            </a:r>
            <a:endParaRPr lang="en-US" sz="3800" dirty="0" smtClean="0">
              <a:latin typeface="Source Sans Pro Semibold" pitchFamily="34" charset="0"/>
              <a:ea typeface="Source Sans Pro Semibold" pitchFamily="34" charset="0"/>
            </a:endParaRPr>
          </a:p>
        </p:txBody>
      </p:sp>
      <p:sp>
        <p:nvSpPr>
          <p:cNvPr id="3" name="Right Arrow 2"/>
          <p:cNvSpPr/>
          <p:nvPr/>
        </p:nvSpPr>
        <p:spPr>
          <a:xfrm rot="1595172">
            <a:off x="1493452" y="1506351"/>
            <a:ext cx="1717162" cy="788759"/>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81940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533400"/>
            <a:ext cx="8458200" cy="369332"/>
          </a:xfrm>
          <a:prstGeom prst="rect">
            <a:avLst/>
          </a:prstGeom>
          <a:noFill/>
        </p:spPr>
        <p:txBody>
          <a:bodyPr wrap="square" rtlCol="0">
            <a:spAutoFit/>
          </a:bodyPr>
          <a:lstStyle/>
          <a:p>
            <a:endParaRPr lang="en-US" dirty="0"/>
          </a:p>
        </p:txBody>
      </p:sp>
      <p:sp>
        <p:nvSpPr>
          <p:cNvPr id="5" name="TextBox 4"/>
          <p:cNvSpPr txBox="1"/>
          <p:nvPr/>
        </p:nvSpPr>
        <p:spPr>
          <a:xfrm>
            <a:off x="304800" y="457200"/>
            <a:ext cx="2476500" cy="1378839"/>
          </a:xfrm>
          <a:prstGeom prst="rect">
            <a:avLst/>
          </a:prstGeom>
          <a:noFill/>
        </p:spPr>
        <p:txBody>
          <a:bodyPr wrap="square" rtlCol="0">
            <a:spAutoFit/>
          </a:bodyPr>
          <a:lstStyle/>
          <a:p>
            <a:pPr algn="ctr">
              <a:lnSpc>
                <a:spcPct val="110000"/>
              </a:lnSpc>
            </a:pPr>
            <a:r>
              <a:rPr lang="en-US" sz="3800" dirty="0" smtClean="0">
                <a:latin typeface="Source Sans Pro Semibold" pitchFamily="34" charset="0"/>
                <a:ea typeface="Source Sans Pro Semibold" pitchFamily="34" charset="0"/>
              </a:rPr>
              <a:t>Areas of</a:t>
            </a:r>
          </a:p>
          <a:p>
            <a:pPr algn="ctr">
              <a:lnSpc>
                <a:spcPct val="110000"/>
              </a:lnSpc>
            </a:pPr>
            <a:r>
              <a:rPr lang="en-US" sz="3800" dirty="0" smtClean="0">
                <a:latin typeface="Source Sans Pro Semibold" pitchFamily="34" charset="0"/>
                <a:ea typeface="Source Sans Pro Semibold" pitchFamily="34" charset="0"/>
              </a:rPr>
              <a:t>Expertise</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44556" y="400683"/>
            <a:ext cx="6318444" cy="6329808"/>
          </a:xfrm>
          <a:prstGeom prst="rect">
            <a:avLst/>
          </a:prstGeom>
        </p:spPr>
      </p:pic>
      <p:sp>
        <p:nvSpPr>
          <p:cNvPr id="3" name="Right Arrow 2"/>
          <p:cNvSpPr/>
          <p:nvPr/>
        </p:nvSpPr>
        <p:spPr>
          <a:xfrm rot="2209826">
            <a:off x="2221947" y="2121780"/>
            <a:ext cx="1717162" cy="788759"/>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2875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76101" y="5943600"/>
            <a:ext cx="3305299" cy="754380"/>
            <a:chOff x="276101" y="5943600"/>
            <a:chExt cx="3305299" cy="75438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101" y="5943600"/>
              <a:ext cx="887506" cy="754380"/>
            </a:xfrm>
            <a:prstGeom prst="rect">
              <a:avLst/>
            </a:prstGeom>
          </p:spPr>
        </p:pic>
        <p:sp>
          <p:nvSpPr>
            <p:cNvPr id="7" name="TextBox 6"/>
            <p:cNvSpPr txBox="1"/>
            <p:nvPr/>
          </p:nvSpPr>
          <p:spPr>
            <a:xfrm>
              <a:off x="1114301" y="6172200"/>
              <a:ext cx="2467099" cy="338554"/>
            </a:xfrm>
            <a:prstGeom prst="rect">
              <a:avLst/>
            </a:prstGeom>
            <a:noFill/>
          </p:spPr>
          <p:txBody>
            <a:bodyPr wrap="square" rtlCol="0">
              <a:spAutoFit/>
            </a:bodyPr>
            <a:lstStyle/>
            <a:p>
              <a:r>
                <a:rPr lang="en-US" sz="1600" dirty="0" smtClean="0"/>
                <a:t>HealthierMO.org</a:t>
              </a:r>
              <a:endParaRPr lang="en-US" sz="1600" dirty="0"/>
            </a:p>
          </p:txBody>
        </p:sp>
      </p:gr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0"/>
            <a:ext cx="5281550" cy="377253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6668" y="2322718"/>
            <a:ext cx="4419600" cy="4427549"/>
          </a:xfrm>
          <a:prstGeom prst="rect">
            <a:avLst/>
          </a:prstGeom>
        </p:spPr>
      </p:pic>
    </p:spTree>
    <p:extLst>
      <p:ext uri="{BB962C8B-B14F-4D97-AF65-F5344CB8AC3E}">
        <p14:creationId xmlns:p14="http://schemas.microsoft.com/office/powerpoint/2010/main" val="186196943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5114</TotalTime>
  <Words>1158</Words>
  <Application>Microsoft Office PowerPoint</Application>
  <PresentationFormat>On-screen Show (4:3)</PresentationFormat>
  <Paragraphs>116</Paragraphs>
  <Slides>18</Slides>
  <Notes>17</Notes>
  <HiddenSlides>0</HiddenSlides>
  <MMClips>2</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#HealthierMO Transforming the future of public health in Missouri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 M</dc:creator>
  <cp:lastModifiedBy>J M</cp:lastModifiedBy>
  <cp:revision>51</cp:revision>
  <dcterms:created xsi:type="dcterms:W3CDTF">2020-02-07T16:50:48Z</dcterms:created>
  <dcterms:modified xsi:type="dcterms:W3CDTF">2021-05-07T17:22:31Z</dcterms:modified>
</cp:coreProperties>
</file>